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Lst>
  <p:sldSz cx="14630400" cy="8229600"/>
  <p:notesSz cx="8229600" cy="14630400"/>
  <p:embeddedFontLst>
    <p:embeddedFont>
      <p:font typeface="Platypi Medium" panose="020B0604020202020204" charset="0"/>
      <p:regular r:id="rId16"/>
    </p:embeddedFont>
    <p:embeddedFont>
      <p:font typeface="Source Serif Pro" panose="02040603050405020204" pitchFamily="18" charset="0"/>
      <p:regular r:id="rId17"/>
      <p:bold r:id="rId18"/>
    </p:embeddedFont>
    <p:embeddedFont>
      <p:font typeface="Source Serif Pro Bold" panose="02040803050405020204" charset="0"/>
      <p:bold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148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157764"/>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Securing APIs: Risks </a:t>
            </a:r>
            <a:r>
              <a:rPr lang="en-US" sz="4450">
                <a:solidFill>
                  <a:srgbClr val="201B18"/>
                </a:solidFill>
                <a:latin typeface="Platypi Medium" pitchFamily="34" charset="0"/>
                <a:ea typeface="Platypi Medium" pitchFamily="34" charset="-122"/>
                <a:cs typeface="Platypi Medium" pitchFamily="34" charset="-120"/>
              </a:rPr>
              <a:t>and solutions </a:t>
            </a:r>
            <a:r>
              <a:rPr lang="en-US" sz="4450" dirty="0">
                <a:solidFill>
                  <a:srgbClr val="201B18"/>
                </a:solidFill>
                <a:latin typeface="Platypi Medium" pitchFamily="34" charset="0"/>
                <a:ea typeface="Platypi Medium" pitchFamily="34" charset="-122"/>
                <a:cs typeface="Platypi Medium" pitchFamily="34" charset="-120"/>
              </a:rPr>
              <a:t>for Weak Authentication</a:t>
            </a:r>
            <a:endParaRPr lang="en-US" sz="4450" dirty="0"/>
          </a:p>
        </p:txBody>
      </p:sp>
      <p:sp>
        <p:nvSpPr>
          <p:cNvPr id="4" name="Text 1"/>
          <p:cNvSpPr/>
          <p:nvPr/>
        </p:nvSpPr>
        <p:spPr>
          <a:xfrm>
            <a:off x="793790" y="3624263"/>
            <a:ext cx="7556421" cy="2177415"/>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This presentation explores the critical risks associated with weak API authentication and offers practical solutions to mitigate these vulnerabilities. APIs are essential for modern applications, but their security is paramount. We will delve into common authentication flaws, demonstrate potential exploits, and propose effective mechanisms to safeguard your APIs.</a:t>
            </a:r>
            <a:endParaRPr lang="en-US" sz="1750" dirty="0"/>
          </a:p>
        </p:txBody>
      </p:sp>
      <p:sp>
        <p:nvSpPr>
          <p:cNvPr id="5" name="Shape 2"/>
          <p:cNvSpPr/>
          <p:nvPr/>
        </p:nvSpPr>
        <p:spPr>
          <a:xfrm>
            <a:off x="793790" y="6073735"/>
            <a:ext cx="362903" cy="362903"/>
          </a:xfrm>
          <a:prstGeom prst="roundRect">
            <a:avLst>
              <a:gd name="adj" fmla="val 25194296"/>
            </a:avLst>
          </a:prstGeom>
          <a:noFill/>
          <a:ln w="7620">
            <a:solidFill>
              <a:srgbClr val="FFFFFF"/>
            </a:solidFill>
            <a:prstDash val="solid"/>
          </a:ln>
        </p:spPr>
      </p:sp>
      <p:pic>
        <p:nvPicPr>
          <p:cNvPr id="6" name="Image 1" descr="preencoded.png"/>
          <p:cNvPicPr>
            <a:picLocks noChangeAspect="1"/>
          </p:cNvPicPr>
          <p:nvPr/>
        </p:nvPicPr>
        <p:blipFill>
          <a:blip r:embed="rId4"/>
          <a:stretch>
            <a:fillRect/>
          </a:stretch>
        </p:blipFill>
        <p:spPr>
          <a:xfrm>
            <a:off x="801410" y="6081355"/>
            <a:ext cx="347663" cy="347663"/>
          </a:xfrm>
          <a:prstGeom prst="rect">
            <a:avLst/>
          </a:prstGeom>
        </p:spPr>
      </p:pic>
      <p:sp>
        <p:nvSpPr>
          <p:cNvPr id="7" name="Text 3"/>
          <p:cNvSpPr/>
          <p:nvPr/>
        </p:nvSpPr>
        <p:spPr>
          <a:xfrm>
            <a:off x="1270040" y="6056828"/>
            <a:ext cx="3477578" cy="396835"/>
          </a:xfrm>
          <a:prstGeom prst="rect">
            <a:avLst/>
          </a:prstGeom>
          <a:noFill/>
          <a:ln/>
        </p:spPr>
        <p:txBody>
          <a:bodyPr wrap="none" lIns="0" tIns="0" rIns="0" bIns="0" rtlCol="0" anchor="t"/>
          <a:lstStyle/>
          <a:p>
            <a:pPr marL="0" indent="0" algn="l">
              <a:lnSpc>
                <a:spcPts val="3100"/>
              </a:lnSpc>
              <a:buNone/>
            </a:pPr>
            <a:r>
              <a:rPr lang="en-US" sz="2200" b="1" dirty="0">
                <a:solidFill>
                  <a:srgbClr val="504C49"/>
                </a:solidFill>
                <a:latin typeface="Source Serif Pro Bold" pitchFamily="34" charset="0"/>
                <a:ea typeface="Source Serif Pro Bold" pitchFamily="34" charset="-122"/>
                <a:cs typeface="Source Serif Pro Bold" pitchFamily="34" charset="-120"/>
              </a:rPr>
              <a:t>by Saradareddy Karumuru</a:t>
            </a:r>
            <a:endParaRPr lang="en-US" sz="2200" dirty="0"/>
          </a:p>
        </p:txBody>
      </p:sp>
      <p:sp>
        <p:nvSpPr>
          <p:cNvPr id="8" name="Text 4"/>
          <p:cNvSpPr/>
          <p:nvPr/>
        </p:nvSpPr>
        <p:spPr>
          <a:xfrm>
            <a:off x="793790" y="6708815"/>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AP22110010389</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58666" y="769977"/>
            <a:ext cx="13113068" cy="1354931"/>
          </a:xfrm>
          <a:prstGeom prst="rect">
            <a:avLst/>
          </a:prstGeom>
          <a:noFill/>
          <a:ln/>
        </p:spPr>
        <p:txBody>
          <a:bodyPr wrap="square" lIns="0" tIns="0" rIns="0" bIns="0" rtlCol="0" anchor="t"/>
          <a:lstStyle/>
          <a:p>
            <a:pPr marL="0" indent="0" algn="l">
              <a:lnSpc>
                <a:spcPts val="5300"/>
              </a:lnSpc>
              <a:buNone/>
            </a:pPr>
            <a:r>
              <a:rPr lang="en-US" sz="4250" dirty="0">
                <a:solidFill>
                  <a:srgbClr val="201B18"/>
                </a:solidFill>
                <a:latin typeface="Platypi Medium" pitchFamily="34" charset="0"/>
                <a:ea typeface="Platypi Medium" pitchFamily="34" charset="-122"/>
                <a:cs typeface="Platypi Medium" pitchFamily="34" charset="-120"/>
              </a:rPr>
              <a:t>Running the API and Risks of Weak Authentication</a:t>
            </a:r>
            <a:endParaRPr lang="en-US" sz="4250" dirty="0"/>
          </a:p>
        </p:txBody>
      </p:sp>
      <p:sp>
        <p:nvSpPr>
          <p:cNvPr id="3" name="Shape 1"/>
          <p:cNvSpPr/>
          <p:nvPr/>
        </p:nvSpPr>
        <p:spPr>
          <a:xfrm>
            <a:off x="758666" y="2558415"/>
            <a:ext cx="2185392" cy="1248966"/>
          </a:xfrm>
          <a:prstGeom prst="roundRect">
            <a:avLst>
              <a:gd name="adj" fmla="val 2604"/>
            </a:avLst>
          </a:prstGeom>
          <a:solidFill>
            <a:srgbClr val="F9F7F7"/>
          </a:solidFill>
          <a:ln/>
        </p:spPr>
      </p:sp>
      <p:sp>
        <p:nvSpPr>
          <p:cNvPr id="4" name="Text 2"/>
          <p:cNvSpPr/>
          <p:nvPr/>
        </p:nvSpPr>
        <p:spPr>
          <a:xfrm>
            <a:off x="1698903" y="2992398"/>
            <a:ext cx="304800" cy="381000"/>
          </a:xfrm>
          <a:prstGeom prst="rect">
            <a:avLst/>
          </a:prstGeom>
          <a:noFill/>
          <a:ln/>
        </p:spPr>
        <p:txBody>
          <a:bodyPr wrap="none" lIns="0" tIns="0" rIns="0" bIns="0" rtlCol="0" anchor="t"/>
          <a:lstStyle/>
          <a:p>
            <a:pPr marL="0" indent="0" algn="ctr">
              <a:lnSpc>
                <a:spcPts val="3800"/>
              </a:lnSpc>
              <a:buNone/>
            </a:pPr>
            <a:r>
              <a:rPr lang="en-US" sz="2400" dirty="0">
                <a:solidFill>
                  <a:srgbClr val="504C49"/>
                </a:solidFill>
                <a:latin typeface="Platypi Medium" pitchFamily="34" charset="0"/>
                <a:ea typeface="Platypi Medium" pitchFamily="34" charset="-122"/>
                <a:cs typeface="Platypi Medium" pitchFamily="34" charset="-120"/>
              </a:rPr>
              <a:t>1</a:t>
            </a:r>
            <a:endParaRPr lang="en-US" sz="2400" dirty="0"/>
          </a:p>
        </p:txBody>
      </p:sp>
      <p:sp>
        <p:nvSpPr>
          <p:cNvPr id="5" name="Text 3"/>
          <p:cNvSpPr/>
          <p:nvPr/>
        </p:nvSpPr>
        <p:spPr>
          <a:xfrm>
            <a:off x="3160752" y="2775109"/>
            <a:ext cx="2770703" cy="338733"/>
          </a:xfrm>
          <a:prstGeom prst="rect">
            <a:avLst/>
          </a:prstGeom>
          <a:noFill/>
          <a:ln/>
        </p:spPr>
        <p:txBody>
          <a:bodyPr wrap="none" lIns="0" tIns="0" rIns="0" bIns="0" rtlCol="0" anchor="t"/>
          <a:lstStyle/>
          <a:p>
            <a:pPr marL="0" indent="0" algn="l">
              <a:lnSpc>
                <a:spcPts val="2650"/>
              </a:lnSpc>
              <a:buNone/>
            </a:pPr>
            <a:r>
              <a:rPr lang="en-US" sz="2100" dirty="0">
                <a:solidFill>
                  <a:srgbClr val="504C49"/>
                </a:solidFill>
                <a:latin typeface="Platypi Medium" pitchFamily="34" charset="0"/>
                <a:ea typeface="Platypi Medium" pitchFamily="34" charset="-122"/>
                <a:cs typeface="Platypi Medium" pitchFamily="34" charset="-120"/>
              </a:rPr>
              <a:t>Unauthorized Access</a:t>
            </a:r>
            <a:endParaRPr lang="en-US" sz="2100" dirty="0"/>
          </a:p>
        </p:txBody>
      </p:sp>
      <p:sp>
        <p:nvSpPr>
          <p:cNvPr id="6" name="Text 4"/>
          <p:cNvSpPr/>
          <p:nvPr/>
        </p:nvSpPr>
        <p:spPr>
          <a:xfrm>
            <a:off x="3160752" y="3243858"/>
            <a:ext cx="3699272" cy="346829"/>
          </a:xfrm>
          <a:prstGeom prst="rect">
            <a:avLst/>
          </a:prstGeom>
          <a:noFill/>
          <a:ln/>
        </p:spPr>
        <p:txBody>
          <a:bodyPr wrap="none" lIns="0" tIns="0" rIns="0" bIns="0" rtlCol="0" anchor="t"/>
          <a:lstStyle/>
          <a:p>
            <a:pPr marL="0" indent="0" algn="l">
              <a:lnSpc>
                <a:spcPts val="2700"/>
              </a:lnSpc>
              <a:buNone/>
            </a:pPr>
            <a:r>
              <a:rPr lang="en-US" sz="1700" dirty="0">
                <a:solidFill>
                  <a:srgbClr val="504C49"/>
                </a:solidFill>
                <a:latin typeface="Source Serif Pro" pitchFamily="34" charset="0"/>
                <a:ea typeface="Source Serif Pro" pitchFamily="34" charset="-122"/>
                <a:cs typeface="Source Serif Pro" pitchFamily="34" charset="-120"/>
              </a:rPr>
              <a:t>Attackers gain access to sensitive data.</a:t>
            </a:r>
            <a:endParaRPr lang="en-US" sz="1700" dirty="0"/>
          </a:p>
        </p:txBody>
      </p:sp>
      <p:sp>
        <p:nvSpPr>
          <p:cNvPr id="7" name="Shape 5"/>
          <p:cNvSpPr/>
          <p:nvPr/>
        </p:nvSpPr>
        <p:spPr>
          <a:xfrm>
            <a:off x="3052405" y="3792141"/>
            <a:ext cx="10710982" cy="15240"/>
          </a:xfrm>
          <a:prstGeom prst="roundRect">
            <a:avLst>
              <a:gd name="adj" fmla="val 213377"/>
            </a:avLst>
          </a:prstGeom>
          <a:solidFill>
            <a:srgbClr val="D8D4D4"/>
          </a:solidFill>
          <a:ln/>
        </p:spPr>
      </p:sp>
      <p:sp>
        <p:nvSpPr>
          <p:cNvPr id="8" name="Shape 6"/>
          <p:cNvSpPr/>
          <p:nvPr/>
        </p:nvSpPr>
        <p:spPr>
          <a:xfrm>
            <a:off x="758666" y="3915728"/>
            <a:ext cx="4370903" cy="1248966"/>
          </a:xfrm>
          <a:prstGeom prst="roundRect">
            <a:avLst>
              <a:gd name="adj" fmla="val 2604"/>
            </a:avLst>
          </a:prstGeom>
          <a:solidFill>
            <a:srgbClr val="F9F7F7"/>
          </a:solidFill>
          <a:ln/>
        </p:spPr>
      </p:sp>
      <p:sp>
        <p:nvSpPr>
          <p:cNvPr id="9" name="Text 7"/>
          <p:cNvSpPr/>
          <p:nvPr/>
        </p:nvSpPr>
        <p:spPr>
          <a:xfrm>
            <a:off x="2791658" y="4349710"/>
            <a:ext cx="304800" cy="381000"/>
          </a:xfrm>
          <a:prstGeom prst="rect">
            <a:avLst/>
          </a:prstGeom>
          <a:noFill/>
          <a:ln/>
        </p:spPr>
        <p:txBody>
          <a:bodyPr wrap="none" lIns="0" tIns="0" rIns="0" bIns="0" rtlCol="0" anchor="t"/>
          <a:lstStyle/>
          <a:p>
            <a:pPr marL="0" indent="0" algn="ctr">
              <a:lnSpc>
                <a:spcPts val="3800"/>
              </a:lnSpc>
              <a:buNone/>
            </a:pPr>
            <a:r>
              <a:rPr lang="en-US" sz="2400" dirty="0">
                <a:solidFill>
                  <a:srgbClr val="504C49"/>
                </a:solidFill>
                <a:latin typeface="Platypi Medium" pitchFamily="34" charset="0"/>
                <a:ea typeface="Platypi Medium" pitchFamily="34" charset="-122"/>
                <a:cs typeface="Platypi Medium" pitchFamily="34" charset="-120"/>
              </a:rPr>
              <a:t>2</a:t>
            </a:r>
            <a:endParaRPr lang="en-US" sz="2400" dirty="0"/>
          </a:p>
        </p:txBody>
      </p:sp>
      <p:sp>
        <p:nvSpPr>
          <p:cNvPr id="10" name="Text 8"/>
          <p:cNvSpPr/>
          <p:nvPr/>
        </p:nvSpPr>
        <p:spPr>
          <a:xfrm>
            <a:off x="5346263" y="4132421"/>
            <a:ext cx="2709863" cy="338733"/>
          </a:xfrm>
          <a:prstGeom prst="rect">
            <a:avLst/>
          </a:prstGeom>
          <a:noFill/>
          <a:ln/>
        </p:spPr>
        <p:txBody>
          <a:bodyPr wrap="none" lIns="0" tIns="0" rIns="0" bIns="0" rtlCol="0" anchor="t"/>
          <a:lstStyle/>
          <a:p>
            <a:pPr marL="0" indent="0" algn="l">
              <a:lnSpc>
                <a:spcPts val="2650"/>
              </a:lnSpc>
              <a:buNone/>
            </a:pPr>
            <a:r>
              <a:rPr lang="en-US" sz="2100" dirty="0">
                <a:solidFill>
                  <a:srgbClr val="504C49"/>
                </a:solidFill>
                <a:latin typeface="Platypi Medium" pitchFamily="34" charset="0"/>
                <a:ea typeface="Platypi Medium" pitchFamily="34" charset="-122"/>
                <a:cs typeface="Platypi Medium" pitchFamily="34" charset="-120"/>
              </a:rPr>
              <a:t>Data Breaches</a:t>
            </a:r>
            <a:endParaRPr lang="en-US" sz="2100" dirty="0"/>
          </a:p>
        </p:txBody>
      </p:sp>
      <p:sp>
        <p:nvSpPr>
          <p:cNvPr id="11" name="Text 9"/>
          <p:cNvSpPr/>
          <p:nvPr/>
        </p:nvSpPr>
        <p:spPr>
          <a:xfrm>
            <a:off x="5346263" y="4601170"/>
            <a:ext cx="3837027" cy="346829"/>
          </a:xfrm>
          <a:prstGeom prst="rect">
            <a:avLst/>
          </a:prstGeom>
          <a:noFill/>
          <a:ln/>
        </p:spPr>
        <p:txBody>
          <a:bodyPr wrap="none" lIns="0" tIns="0" rIns="0" bIns="0" rtlCol="0" anchor="t"/>
          <a:lstStyle/>
          <a:p>
            <a:pPr marL="0" indent="0" algn="l">
              <a:lnSpc>
                <a:spcPts val="2700"/>
              </a:lnSpc>
              <a:buNone/>
            </a:pPr>
            <a:r>
              <a:rPr lang="en-US" sz="1700" dirty="0">
                <a:solidFill>
                  <a:srgbClr val="504C49"/>
                </a:solidFill>
                <a:latin typeface="Source Serif Pro" pitchFamily="34" charset="0"/>
                <a:ea typeface="Source Serif Pro" pitchFamily="34" charset="-122"/>
                <a:cs typeface="Source Serif Pro" pitchFamily="34" charset="-120"/>
              </a:rPr>
              <a:t>Exposed user data violates privacy laws.</a:t>
            </a:r>
            <a:endParaRPr lang="en-US" sz="1700" dirty="0"/>
          </a:p>
        </p:txBody>
      </p:sp>
      <p:sp>
        <p:nvSpPr>
          <p:cNvPr id="12" name="Shape 10"/>
          <p:cNvSpPr/>
          <p:nvPr/>
        </p:nvSpPr>
        <p:spPr>
          <a:xfrm>
            <a:off x="5237917" y="5149453"/>
            <a:ext cx="8525470" cy="15240"/>
          </a:xfrm>
          <a:prstGeom prst="roundRect">
            <a:avLst>
              <a:gd name="adj" fmla="val 213377"/>
            </a:avLst>
          </a:prstGeom>
          <a:solidFill>
            <a:srgbClr val="D8D4D4"/>
          </a:solidFill>
          <a:ln/>
        </p:spPr>
      </p:sp>
      <p:sp>
        <p:nvSpPr>
          <p:cNvPr id="13" name="Shape 11"/>
          <p:cNvSpPr/>
          <p:nvPr/>
        </p:nvSpPr>
        <p:spPr>
          <a:xfrm>
            <a:off x="758666" y="5273040"/>
            <a:ext cx="6556534" cy="1248966"/>
          </a:xfrm>
          <a:prstGeom prst="roundRect">
            <a:avLst>
              <a:gd name="adj" fmla="val 2604"/>
            </a:avLst>
          </a:prstGeom>
          <a:solidFill>
            <a:srgbClr val="F9F7F7"/>
          </a:solidFill>
          <a:ln/>
        </p:spPr>
      </p:sp>
      <p:sp>
        <p:nvSpPr>
          <p:cNvPr id="14" name="Text 12"/>
          <p:cNvSpPr/>
          <p:nvPr/>
        </p:nvSpPr>
        <p:spPr>
          <a:xfrm>
            <a:off x="3884533" y="5707023"/>
            <a:ext cx="304800" cy="381000"/>
          </a:xfrm>
          <a:prstGeom prst="rect">
            <a:avLst/>
          </a:prstGeom>
          <a:noFill/>
          <a:ln/>
        </p:spPr>
        <p:txBody>
          <a:bodyPr wrap="none" lIns="0" tIns="0" rIns="0" bIns="0" rtlCol="0" anchor="t"/>
          <a:lstStyle/>
          <a:p>
            <a:pPr marL="0" indent="0" algn="ctr">
              <a:lnSpc>
                <a:spcPts val="3800"/>
              </a:lnSpc>
              <a:buNone/>
            </a:pPr>
            <a:r>
              <a:rPr lang="en-US" sz="2400" dirty="0">
                <a:solidFill>
                  <a:srgbClr val="504C49"/>
                </a:solidFill>
                <a:latin typeface="Platypi Medium" pitchFamily="34" charset="0"/>
                <a:ea typeface="Platypi Medium" pitchFamily="34" charset="-122"/>
                <a:cs typeface="Platypi Medium" pitchFamily="34" charset="-120"/>
              </a:rPr>
              <a:t>3</a:t>
            </a:r>
            <a:endParaRPr lang="en-US" sz="2400" dirty="0"/>
          </a:p>
        </p:txBody>
      </p:sp>
      <p:sp>
        <p:nvSpPr>
          <p:cNvPr id="15" name="Text 13"/>
          <p:cNvSpPr/>
          <p:nvPr/>
        </p:nvSpPr>
        <p:spPr>
          <a:xfrm>
            <a:off x="7531894" y="5489734"/>
            <a:ext cx="2516624" cy="338733"/>
          </a:xfrm>
          <a:prstGeom prst="rect">
            <a:avLst/>
          </a:prstGeom>
          <a:noFill/>
          <a:ln/>
        </p:spPr>
        <p:txBody>
          <a:bodyPr wrap="none" lIns="0" tIns="0" rIns="0" bIns="0" rtlCol="0" anchor="t"/>
          <a:lstStyle/>
          <a:p>
            <a:pPr marL="0" indent="0" algn="l">
              <a:lnSpc>
                <a:spcPts val="2650"/>
              </a:lnSpc>
              <a:buNone/>
            </a:pPr>
            <a:r>
              <a:rPr lang="en-US" sz="2100" dirty="0">
                <a:solidFill>
                  <a:srgbClr val="504C49"/>
                </a:solidFill>
                <a:latin typeface="Platypi Medium" pitchFamily="34" charset="0"/>
                <a:ea typeface="Platypi Medium" pitchFamily="34" charset="-122"/>
                <a:cs typeface="Platypi Medium" pitchFamily="34" charset="-120"/>
              </a:rPr>
              <a:t>Account Takeovers</a:t>
            </a:r>
            <a:endParaRPr lang="en-US" sz="2100" dirty="0"/>
          </a:p>
        </p:txBody>
      </p:sp>
      <p:sp>
        <p:nvSpPr>
          <p:cNvPr id="16" name="Text 14"/>
          <p:cNvSpPr/>
          <p:nvPr/>
        </p:nvSpPr>
        <p:spPr>
          <a:xfrm>
            <a:off x="7531894" y="5958483"/>
            <a:ext cx="2516624" cy="346829"/>
          </a:xfrm>
          <a:prstGeom prst="rect">
            <a:avLst/>
          </a:prstGeom>
          <a:noFill/>
          <a:ln/>
        </p:spPr>
        <p:txBody>
          <a:bodyPr wrap="none" lIns="0" tIns="0" rIns="0" bIns="0" rtlCol="0" anchor="t"/>
          <a:lstStyle/>
          <a:p>
            <a:pPr marL="0" indent="0" algn="l">
              <a:lnSpc>
                <a:spcPts val="2700"/>
              </a:lnSpc>
              <a:buNone/>
            </a:pPr>
            <a:r>
              <a:rPr lang="en-US" sz="1700" dirty="0">
                <a:solidFill>
                  <a:srgbClr val="504C49"/>
                </a:solidFill>
                <a:latin typeface="Source Serif Pro" pitchFamily="34" charset="0"/>
                <a:ea typeface="Source Serif Pro" pitchFamily="34" charset="-122"/>
                <a:cs typeface="Source Serif Pro" pitchFamily="34" charset="-120"/>
              </a:rPr>
              <a:t>Hijacked user sessions.</a:t>
            </a:r>
            <a:endParaRPr lang="en-US" sz="1700" dirty="0"/>
          </a:p>
        </p:txBody>
      </p:sp>
      <p:sp>
        <p:nvSpPr>
          <p:cNvPr id="17" name="Text 15"/>
          <p:cNvSpPr/>
          <p:nvPr/>
        </p:nvSpPr>
        <p:spPr>
          <a:xfrm>
            <a:off x="758666" y="6765846"/>
            <a:ext cx="13113068" cy="693658"/>
          </a:xfrm>
          <a:prstGeom prst="rect">
            <a:avLst/>
          </a:prstGeom>
          <a:noFill/>
          <a:ln/>
        </p:spPr>
        <p:txBody>
          <a:bodyPr wrap="square" lIns="0" tIns="0" rIns="0" bIns="0" rtlCol="0" anchor="t"/>
          <a:lstStyle/>
          <a:p>
            <a:pPr marL="0" indent="0" algn="l">
              <a:lnSpc>
                <a:spcPts val="2700"/>
              </a:lnSpc>
              <a:buNone/>
            </a:pPr>
            <a:r>
              <a:rPr lang="en-US" sz="1700" dirty="0">
                <a:solidFill>
                  <a:srgbClr val="504C49"/>
                </a:solidFill>
                <a:latin typeface="Source Serif Pro" pitchFamily="34" charset="0"/>
                <a:ea typeface="Source Serif Pro" pitchFamily="34" charset="-122"/>
                <a:cs typeface="Source Serif Pro" pitchFamily="34" charset="-120"/>
              </a:rPr>
              <a:t>The server starts running locally. Weak API authentication leads to unauthorized access, data breaches, account takeovers, API abuse, privilege escalation, and replay attacks. It's crucial to implement robust security measures to protect APIs from these threats.</a:t>
            </a:r>
            <a:endParaRPr lang="en-US" sz="17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66869" y="525661"/>
            <a:ext cx="7810262" cy="1190863"/>
          </a:xfrm>
          <a:prstGeom prst="rect">
            <a:avLst/>
          </a:prstGeom>
          <a:noFill/>
          <a:ln/>
        </p:spPr>
        <p:txBody>
          <a:bodyPr wrap="square" lIns="0" tIns="0" rIns="0" bIns="0" rtlCol="0" anchor="t"/>
          <a:lstStyle/>
          <a:p>
            <a:pPr marL="0" indent="0" algn="l">
              <a:lnSpc>
                <a:spcPts val="4650"/>
              </a:lnSpc>
              <a:buNone/>
            </a:pPr>
            <a:r>
              <a:rPr lang="en-US" sz="3750" dirty="0">
                <a:solidFill>
                  <a:srgbClr val="201B18"/>
                </a:solidFill>
                <a:latin typeface="Platypi Medium" pitchFamily="34" charset="0"/>
                <a:ea typeface="Platypi Medium" pitchFamily="34" charset="-122"/>
                <a:cs typeface="Platypi Medium" pitchFamily="34" charset="-120"/>
              </a:rPr>
              <a:t>Risks of Weak API Authentication (Detailed)</a:t>
            </a:r>
            <a:endParaRPr lang="en-US" sz="3750" dirty="0"/>
          </a:p>
        </p:txBody>
      </p:sp>
      <p:pic>
        <p:nvPicPr>
          <p:cNvPr id="4" name="Image 1" descr="preencoded.png"/>
          <p:cNvPicPr>
            <a:picLocks noChangeAspect="1"/>
          </p:cNvPicPr>
          <p:nvPr/>
        </p:nvPicPr>
        <p:blipFill>
          <a:blip r:embed="rId4"/>
          <a:stretch>
            <a:fillRect/>
          </a:stretch>
        </p:blipFill>
        <p:spPr>
          <a:xfrm>
            <a:off x="666869" y="2002274"/>
            <a:ext cx="952619" cy="1143238"/>
          </a:xfrm>
          <a:prstGeom prst="rect">
            <a:avLst/>
          </a:prstGeom>
        </p:spPr>
      </p:pic>
      <p:sp>
        <p:nvSpPr>
          <p:cNvPr id="5" name="Text 1"/>
          <p:cNvSpPr/>
          <p:nvPr/>
        </p:nvSpPr>
        <p:spPr>
          <a:xfrm>
            <a:off x="1905238" y="2192774"/>
            <a:ext cx="2435781" cy="297656"/>
          </a:xfrm>
          <a:prstGeom prst="rect">
            <a:avLst/>
          </a:prstGeom>
          <a:noFill/>
          <a:ln/>
        </p:spPr>
        <p:txBody>
          <a:bodyPr wrap="none" lIns="0" tIns="0" rIns="0" bIns="0" rtlCol="0" anchor="t"/>
          <a:lstStyle/>
          <a:p>
            <a:pPr marL="0" indent="0" algn="l">
              <a:lnSpc>
                <a:spcPts val="2300"/>
              </a:lnSpc>
              <a:buNone/>
            </a:pPr>
            <a:r>
              <a:rPr lang="en-US" sz="1850" dirty="0">
                <a:solidFill>
                  <a:srgbClr val="504C49"/>
                </a:solidFill>
                <a:latin typeface="Platypi Medium" pitchFamily="34" charset="0"/>
                <a:ea typeface="Platypi Medium" pitchFamily="34" charset="-122"/>
                <a:cs typeface="Platypi Medium" pitchFamily="34" charset="-120"/>
              </a:rPr>
              <a:t>Unauthorized Access</a:t>
            </a:r>
            <a:endParaRPr lang="en-US" sz="1850" dirty="0"/>
          </a:p>
        </p:txBody>
      </p:sp>
      <p:sp>
        <p:nvSpPr>
          <p:cNvPr id="6" name="Text 2"/>
          <p:cNvSpPr/>
          <p:nvPr/>
        </p:nvSpPr>
        <p:spPr>
          <a:xfrm>
            <a:off x="1905238" y="2604730"/>
            <a:ext cx="6571893" cy="304800"/>
          </a:xfrm>
          <a:prstGeom prst="rect">
            <a:avLst/>
          </a:prstGeom>
          <a:noFill/>
          <a:ln/>
        </p:spPr>
        <p:txBody>
          <a:bodyPr wrap="none" lIns="0" tIns="0" rIns="0" bIns="0" rtlCol="0" anchor="t"/>
          <a:lstStyle/>
          <a:p>
            <a:pPr marL="0" indent="0" algn="l">
              <a:lnSpc>
                <a:spcPts val="2400"/>
              </a:lnSpc>
              <a:buNone/>
            </a:pPr>
            <a:r>
              <a:rPr lang="en-US" sz="1500" dirty="0">
                <a:solidFill>
                  <a:srgbClr val="504C49"/>
                </a:solidFill>
                <a:latin typeface="Source Serif Pro" pitchFamily="34" charset="0"/>
                <a:ea typeface="Source Serif Pro" pitchFamily="34" charset="-122"/>
                <a:cs typeface="Source Serif Pro" pitchFamily="34" charset="-120"/>
              </a:rPr>
              <a:t>Access to sensitive endpoints.</a:t>
            </a:r>
            <a:endParaRPr lang="en-US" sz="1500" dirty="0"/>
          </a:p>
        </p:txBody>
      </p:sp>
      <p:pic>
        <p:nvPicPr>
          <p:cNvPr id="7" name="Image 2" descr="preencoded.png"/>
          <p:cNvPicPr>
            <a:picLocks noChangeAspect="1"/>
          </p:cNvPicPr>
          <p:nvPr/>
        </p:nvPicPr>
        <p:blipFill>
          <a:blip r:embed="rId5"/>
          <a:stretch>
            <a:fillRect/>
          </a:stretch>
        </p:blipFill>
        <p:spPr>
          <a:xfrm>
            <a:off x="666869" y="3145512"/>
            <a:ext cx="952619" cy="1143238"/>
          </a:xfrm>
          <a:prstGeom prst="rect">
            <a:avLst/>
          </a:prstGeom>
        </p:spPr>
      </p:pic>
      <p:sp>
        <p:nvSpPr>
          <p:cNvPr id="8" name="Text 3"/>
          <p:cNvSpPr/>
          <p:nvPr/>
        </p:nvSpPr>
        <p:spPr>
          <a:xfrm>
            <a:off x="1905238" y="3336012"/>
            <a:ext cx="2381726" cy="297656"/>
          </a:xfrm>
          <a:prstGeom prst="rect">
            <a:avLst/>
          </a:prstGeom>
          <a:noFill/>
          <a:ln/>
        </p:spPr>
        <p:txBody>
          <a:bodyPr wrap="none" lIns="0" tIns="0" rIns="0" bIns="0" rtlCol="0" anchor="t"/>
          <a:lstStyle/>
          <a:p>
            <a:pPr marL="0" indent="0" algn="l">
              <a:lnSpc>
                <a:spcPts val="2300"/>
              </a:lnSpc>
              <a:buNone/>
            </a:pPr>
            <a:r>
              <a:rPr lang="en-US" sz="1850" dirty="0">
                <a:solidFill>
                  <a:srgbClr val="504C49"/>
                </a:solidFill>
                <a:latin typeface="Platypi Medium" pitchFamily="34" charset="0"/>
                <a:ea typeface="Platypi Medium" pitchFamily="34" charset="-122"/>
                <a:cs typeface="Platypi Medium" pitchFamily="34" charset="-120"/>
              </a:rPr>
              <a:t>Data Breaches</a:t>
            </a:r>
            <a:endParaRPr lang="en-US" sz="1850" dirty="0"/>
          </a:p>
        </p:txBody>
      </p:sp>
      <p:sp>
        <p:nvSpPr>
          <p:cNvPr id="9" name="Text 4"/>
          <p:cNvSpPr/>
          <p:nvPr/>
        </p:nvSpPr>
        <p:spPr>
          <a:xfrm>
            <a:off x="1905238" y="3747968"/>
            <a:ext cx="6571893" cy="304800"/>
          </a:xfrm>
          <a:prstGeom prst="rect">
            <a:avLst/>
          </a:prstGeom>
          <a:noFill/>
          <a:ln/>
        </p:spPr>
        <p:txBody>
          <a:bodyPr wrap="none" lIns="0" tIns="0" rIns="0" bIns="0" rtlCol="0" anchor="t"/>
          <a:lstStyle/>
          <a:p>
            <a:pPr marL="0" indent="0" algn="l">
              <a:lnSpc>
                <a:spcPts val="2400"/>
              </a:lnSpc>
              <a:buNone/>
            </a:pPr>
            <a:r>
              <a:rPr lang="en-US" sz="1500" dirty="0">
                <a:solidFill>
                  <a:srgbClr val="504C49"/>
                </a:solidFill>
                <a:latin typeface="Source Serif Pro" pitchFamily="34" charset="0"/>
                <a:ea typeface="Source Serif Pro" pitchFamily="34" charset="-122"/>
                <a:cs typeface="Source Serif Pro" pitchFamily="34" charset="-120"/>
              </a:rPr>
              <a:t>Exposed user data.</a:t>
            </a:r>
            <a:endParaRPr lang="en-US" sz="1500" dirty="0"/>
          </a:p>
        </p:txBody>
      </p:sp>
      <p:pic>
        <p:nvPicPr>
          <p:cNvPr id="10" name="Image 3" descr="preencoded.png"/>
          <p:cNvPicPr>
            <a:picLocks noChangeAspect="1"/>
          </p:cNvPicPr>
          <p:nvPr/>
        </p:nvPicPr>
        <p:blipFill>
          <a:blip r:embed="rId6"/>
          <a:stretch>
            <a:fillRect/>
          </a:stretch>
        </p:blipFill>
        <p:spPr>
          <a:xfrm>
            <a:off x="666869" y="4288750"/>
            <a:ext cx="952619" cy="1143238"/>
          </a:xfrm>
          <a:prstGeom prst="rect">
            <a:avLst/>
          </a:prstGeom>
        </p:spPr>
      </p:pic>
      <p:sp>
        <p:nvSpPr>
          <p:cNvPr id="11" name="Text 5"/>
          <p:cNvSpPr/>
          <p:nvPr/>
        </p:nvSpPr>
        <p:spPr>
          <a:xfrm>
            <a:off x="1905238" y="4479250"/>
            <a:ext cx="2381726" cy="297656"/>
          </a:xfrm>
          <a:prstGeom prst="rect">
            <a:avLst/>
          </a:prstGeom>
          <a:noFill/>
          <a:ln/>
        </p:spPr>
        <p:txBody>
          <a:bodyPr wrap="none" lIns="0" tIns="0" rIns="0" bIns="0" rtlCol="0" anchor="t"/>
          <a:lstStyle/>
          <a:p>
            <a:pPr marL="0" indent="0" algn="l">
              <a:lnSpc>
                <a:spcPts val="2300"/>
              </a:lnSpc>
              <a:buNone/>
            </a:pPr>
            <a:r>
              <a:rPr lang="en-US" sz="1850" dirty="0">
                <a:solidFill>
                  <a:srgbClr val="504C49"/>
                </a:solidFill>
                <a:latin typeface="Platypi Medium" pitchFamily="34" charset="0"/>
                <a:ea typeface="Platypi Medium" pitchFamily="34" charset="-122"/>
                <a:cs typeface="Platypi Medium" pitchFamily="34" charset="-120"/>
              </a:rPr>
              <a:t>Replay Attacks</a:t>
            </a:r>
            <a:endParaRPr lang="en-US" sz="1850" dirty="0"/>
          </a:p>
        </p:txBody>
      </p:sp>
      <p:sp>
        <p:nvSpPr>
          <p:cNvPr id="12" name="Text 6"/>
          <p:cNvSpPr/>
          <p:nvPr/>
        </p:nvSpPr>
        <p:spPr>
          <a:xfrm>
            <a:off x="1905238" y="4891207"/>
            <a:ext cx="6571893" cy="304800"/>
          </a:xfrm>
          <a:prstGeom prst="rect">
            <a:avLst/>
          </a:prstGeom>
          <a:noFill/>
          <a:ln/>
        </p:spPr>
        <p:txBody>
          <a:bodyPr wrap="none" lIns="0" tIns="0" rIns="0" bIns="0" rtlCol="0" anchor="t"/>
          <a:lstStyle/>
          <a:p>
            <a:pPr marL="0" indent="0" algn="l">
              <a:lnSpc>
                <a:spcPts val="2400"/>
              </a:lnSpc>
              <a:buNone/>
            </a:pPr>
            <a:r>
              <a:rPr lang="en-US" sz="1500" dirty="0">
                <a:solidFill>
                  <a:srgbClr val="504C49"/>
                </a:solidFill>
                <a:latin typeface="Source Serif Pro" pitchFamily="34" charset="0"/>
                <a:ea typeface="Source Serif Pro" pitchFamily="34" charset="-122"/>
                <a:cs typeface="Source Serif Pro" pitchFamily="34" charset="-120"/>
              </a:rPr>
              <a:t>Resending old API requests.</a:t>
            </a:r>
            <a:endParaRPr lang="en-US" sz="1500" dirty="0"/>
          </a:p>
        </p:txBody>
      </p:sp>
      <p:pic>
        <p:nvPicPr>
          <p:cNvPr id="13" name="Image 4" descr="preencoded.png"/>
          <p:cNvPicPr>
            <a:picLocks noChangeAspect="1"/>
          </p:cNvPicPr>
          <p:nvPr/>
        </p:nvPicPr>
        <p:blipFill>
          <a:blip r:embed="rId7"/>
          <a:stretch>
            <a:fillRect/>
          </a:stretch>
        </p:blipFill>
        <p:spPr>
          <a:xfrm>
            <a:off x="666869" y="5431988"/>
            <a:ext cx="952619" cy="1143238"/>
          </a:xfrm>
          <a:prstGeom prst="rect">
            <a:avLst/>
          </a:prstGeom>
        </p:spPr>
      </p:pic>
      <p:sp>
        <p:nvSpPr>
          <p:cNvPr id="14" name="Text 7"/>
          <p:cNvSpPr/>
          <p:nvPr/>
        </p:nvSpPr>
        <p:spPr>
          <a:xfrm>
            <a:off x="1905238" y="5622488"/>
            <a:ext cx="2381726" cy="297656"/>
          </a:xfrm>
          <a:prstGeom prst="rect">
            <a:avLst/>
          </a:prstGeom>
          <a:noFill/>
          <a:ln/>
        </p:spPr>
        <p:txBody>
          <a:bodyPr wrap="none" lIns="0" tIns="0" rIns="0" bIns="0" rtlCol="0" anchor="t"/>
          <a:lstStyle/>
          <a:p>
            <a:pPr marL="0" indent="0" algn="l">
              <a:lnSpc>
                <a:spcPts val="2300"/>
              </a:lnSpc>
              <a:buNone/>
            </a:pPr>
            <a:r>
              <a:rPr lang="en-US" sz="1850" dirty="0">
                <a:solidFill>
                  <a:srgbClr val="504C49"/>
                </a:solidFill>
                <a:latin typeface="Platypi Medium" pitchFamily="34" charset="0"/>
                <a:ea typeface="Platypi Medium" pitchFamily="34" charset="-122"/>
                <a:cs typeface="Platypi Medium" pitchFamily="34" charset="-120"/>
              </a:rPr>
              <a:t>Token Theft</a:t>
            </a:r>
            <a:endParaRPr lang="en-US" sz="1850" dirty="0"/>
          </a:p>
        </p:txBody>
      </p:sp>
      <p:sp>
        <p:nvSpPr>
          <p:cNvPr id="15" name="Text 8"/>
          <p:cNvSpPr/>
          <p:nvPr/>
        </p:nvSpPr>
        <p:spPr>
          <a:xfrm>
            <a:off x="1905238" y="6034445"/>
            <a:ext cx="6571893" cy="304800"/>
          </a:xfrm>
          <a:prstGeom prst="rect">
            <a:avLst/>
          </a:prstGeom>
          <a:noFill/>
          <a:ln/>
        </p:spPr>
        <p:txBody>
          <a:bodyPr wrap="none" lIns="0" tIns="0" rIns="0" bIns="0" rtlCol="0" anchor="t"/>
          <a:lstStyle/>
          <a:p>
            <a:pPr marL="0" indent="0" algn="l">
              <a:lnSpc>
                <a:spcPts val="2400"/>
              </a:lnSpc>
              <a:buNone/>
            </a:pPr>
            <a:r>
              <a:rPr lang="en-US" sz="1500" dirty="0">
                <a:solidFill>
                  <a:srgbClr val="504C49"/>
                </a:solidFill>
                <a:latin typeface="Source Serif Pro" pitchFamily="34" charset="0"/>
                <a:ea typeface="Source Serif Pro" pitchFamily="34" charset="-122"/>
                <a:cs typeface="Source Serif Pro" pitchFamily="34" charset="-120"/>
              </a:rPr>
              <a:t>Stolen static tokens.</a:t>
            </a:r>
            <a:endParaRPr lang="en-US" sz="1500" dirty="0"/>
          </a:p>
        </p:txBody>
      </p:sp>
      <p:sp>
        <p:nvSpPr>
          <p:cNvPr id="16" name="Text 9"/>
          <p:cNvSpPr/>
          <p:nvPr/>
        </p:nvSpPr>
        <p:spPr>
          <a:xfrm>
            <a:off x="666869" y="6789539"/>
            <a:ext cx="7810262" cy="914400"/>
          </a:xfrm>
          <a:prstGeom prst="rect">
            <a:avLst/>
          </a:prstGeom>
          <a:noFill/>
          <a:ln/>
        </p:spPr>
        <p:txBody>
          <a:bodyPr wrap="square" lIns="0" tIns="0" rIns="0" bIns="0" rtlCol="0" anchor="t"/>
          <a:lstStyle/>
          <a:p>
            <a:pPr marL="0" indent="0" algn="l">
              <a:lnSpc>
                <a:spcPts val="2400"/>
              </a:lnSpc>
              <a:buNone/>
            </a:pPr>
            <a:r>
              <a:rPr lang="en-US" sz="1500" dirty="0">
                <a:solidFill>
                  <a:srgbClr val="504C49"/>
                </a:solidFill>
                <a:latin typeface="Source Serif Pro" pitchFamily="34" charset="0"/>
                <a:ea typeface="Source Serif Pro" pitchFamily="34" charset="-122"/>
                <a:cs typeface="Source Serif Pro" pitchFamily="34" charset="-120"/>
              </a:rPr>
              <a:t>Weak API authentication mechanisms expose APIs to various risks, including unauthorized access, data breaches, replay attacks, token theft, and account takeover. These vulnerabilities can lead to significant security incidents and regulatory penalties.</a:t>
            </a:r>
            <a:endParaRPr lang="en-US" sz="15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704374"/>
            <a:ext cx="9964103" cy="708779"/>
          </a:xfrm>
          <a:prstGeom prst="rect">
            <a:avLst/>
          </a:prstGeom>
          <a:noFill/>
          <a:ln/>
        </p:spPr>
        <p:txBody>
          <a:bodyPr wrap="none" lIns="0" tIns="0" rIns="0" bIns="0" rtlCol="0" anchor="t"/>
          <a:lstStyle/>
          <a:p>
            <a:pPr marL="0" indent="0" algn="l">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Proposed Solutions for API Security</a:t>
            </a:r>
            <a:endParaRPr lang="en-US" sz="4450" dirty="0"/>
          </a:p>
        </p:txBody>
      </p:sp>
      <p:sp>
        <p:nvSpPr>
          <p:cNvPr id="3" name="Text 1"/>
          <p:cNvSpPr/>
          <p:nvPr/>
        </p:nvSpPr>
        <p:spPr>
          <a:xfrm>
            <a:off x="793790" y="1980128"/>
            <a:ext cx="6351270" cy="748427"/>
          </a:xfrm>
          <a:prstGeom prst="rect">
            <a:avLst/>
          </a:prstGeom>
          <a:noFill/>
          <a:ln/>
        </p:spPr>
        <p:txBody>
          <a:bodyPr wrap="none" lIns="0" tIns="0" rIns="0" bIns="0" rtlCol="0" anchor="t"/>
          <a:lstStyle/>
          <a:p>
            <a:pPr marL="0" indent="0" algn="ctr">
              <a:lnSpc>
                <a:spcPts val="5850"/>
              </a:lnSpc>
              <a:buNone/>
            </a:pPr>
            <a:r>
              <a:rPr lang="en-US" sz="5850" dirty="0">
                <a:solidFill>
                  <a:srgbClr val="504C49"/>
                </a:solidFill>
                <a:latin typeface="Platypi Medium" pitchFamily="34" charset="0"/>
                <a:ea typeface="Platypi Medium" pitchFamily="34" charset="-122"/>
                <a:cs typeface="Platypi Medium" pitchFamily="34" charset="-120"/>
              </a:rPr>
              <a:t>OAuth 2.0</a:t>
            </a:r>
            <a:endParaRPr lang="en-US" sz="5850" dirty="0"/>
          </a:p>
        </p:txBody>
      </p:sp>
      <p:sp>
        <p:nvSpPr>
          <p:cNvPr id="4" name="Text 2"/>
          <p:cNvSpPr/>
          <p:nvPr/>
        </p:nvSpPr>
        <p:spPr>
          <a:xfrm>
            <a:off x="2551748" y="3011924"/>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Strong Auth</a:t>
            </a:r>
            <a:endParaRPr lang="en-US" sz="2200" dirty="0"/>
          </a:p>
        </p:txBody>
      </p:sp>
      <p:sp>
        <p:nvSpPr>
          <p:cNvPr id="5" name="Text 3"/>
          <p:cNvSpPr/>
          <p:nvPr/>
        </p:nvSpPr>
        <p:spPr>
          <a:xfrm>
            <a:off x="793790" y="3502343"/>
            <a:ext cx="6351270" cy="362903"/>
          </a:xfrm>
          <a:prstGeom prst="rect">
            <a:avLst/>
          </a:prstGeom>
          <a:noFill/>
          <a:ln/>
        </p:spPr>
        <p:txBody>
          <a:bodyPr wrap="none" lIns="0" tIns="0" rIns="0" bIns="0" rtlCol="0" anchor="t"/>
          <a:lstStyle/>
          <a:p>
            <a:pPr marL="0" indent="0" algn="ctr">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Use OAuth 2.0 or JWT.</a:t>
            </a:r>
            <a:endParaRPr lang="en-US" sz="1750" dirty="0"/>
          </a:p>
        </p:txBody>
      </p:sp>
      <p:sp>
        <p:nvSpPr>
          <p:cNvPr id="6" name="Text 4"/>
          <p:cNvSpPr/>
          <p:nvPr/>
        </p:nvSpPr>
        <p:spPr>
          <a:xfrm>
            <a:off x="7485221" y="1980128"/>
            <a:ext cx="6351389" cy="748427"/>
          </a:xfrm>
          <a:prstGeom prst="rect">
            <a:avLst/>
          </a:prstGeom>
          <a:noFill/>
          <a:ln/>
        </p:spPr>
        <p:txBody>
          <a:bodyPr wrap="none" lIns="0" tIns="0" rIns="0" bIns="0" rtlCol="0" anchor="t"/>
          <a:lstStyle/>
          <a:p>
            <a:pPr marL="0" indent="0" algn="ctr">
              <a:lnSpc>
                <a:spcPts val="5850"/>
              </a:lnSpc>
              <a:buNone/>
            </a:pPr>
            <a:r>
              <a:rPr lang="en-US" sz="5850" dirty="0">
                <a:solidFill>
                  <a:srgbClr val="504C49"/>
                </a:solidFill>
                <a:latin typeface="Platypi Medium" pitchFamily="34" charset="0"/>
                <a:ea typeface="Platypi Medium" pitchFamily="34" charset="-122"/>
                <a:cs typeface="Platypi Medium" pitchFamily="34" charset="-120"/>
              </a:rPr>
              <a:t>HTTPS</a:t>
            </a:r>
            <a:endParaRPr lang="en-US" sz="5850" dirty="0"/>
          </a:p>
        </p:txBody>
      </p:sp>
      <p:sp>
        <p:nvSpPr>
          <p:cNvPr id="7" name="Text 5"/>
          <p:cNvSpPr/>
          <p:nvPr/>
        </p:nvSpPr>
        <p:spPr>
          <a:xfrm>
            <a:off x="9243298" y="3011924"/>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Secure Transport</a:t>
            </a:r>
            <a:endParaRPr lang="en-US" sz="2200" dirty="0"/>
          </a:p>
        </p:txBody>
      </p:sp>
      <p:sp>
        <p:nvSpPr>
          <p:cNvPr id="8" name="Text 6"/>
          <p:cNvSpPr/>
          <p:nvPr/>
        </p:nvSpPr>
        <p:spPr>
          <a:xfrm>
            <a:off x="7485221" y="3502343"/>
            <a:ext cx="6351389" cy="362903"/>
          </a:xfrm>
          <a:prstGeom prst="rect">
            <a:avLst/>
          </a:prstGeom>
          <a:noFill/>
          <a:ln/>
        </p:spPr>
        <p:txBody>
          <a:bodyPr wrap="none" lIns="0" tIns="0" rIns="0" bIns="0" rtlCol="0" anchor="t"/>
          <a:lstStyle/>
          <a:p>
            <a:pPr marL="0" indent="0" algn="ctr">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Always use HTTPS.</a:t>
            </a:r>
            <a:endParaRPr lang="en-US" sz="1750" dirty="0"/>
          </a:p>
        </p:txBody>
      </p:sp>
      <p:sp>
        <p:nvSpPr>
          <p:cNvPr id="9" name="Text 7"/>
          <p:cNvSpPr/>
          <p:nvPr/>
        </p:nvSpPr>
        <p:spPr>
          <a:xfrm>
            <a:off x="793790" y="4659035"/>
            <a:ext cx="6351270" cy="748427"/>
          </a:xfrm>
          <a:prstGeom prst="rect">
            <a:avLst/>
          </a:prstGeom>
          <a:noFill/>
          <a:ln/>
        </p:spPr>
        <p:txBody>
          <a:bodyPr wrap="none" lIns="0" tIns="0" rIns="0" bIns="0" rtlCol="0" anchor="t"/>
          <a:lstStyle/>
          <a:p>
            <a:pPr marL="0" indent="0" algn="ctr">
              <a:lnSpc>
                <a:spcPts val="5850"/>
              </a:lnSpc>
              <a:buNone/>
            </a:pPr>
            <a:r>
              <a:rPr lang="en-US" sz="5850" dirty="0">
                <a:solidFill>
                  <a:srgbClr val="504C49"/>
                </a:solidFill>
                <a:latin typeface="Platypi Medium" pitchFamily="34" charset="0"/>
                <a:ea typeface="Platypi Medium" pitchFamily="34" charset="-122"/>
                <a:cs typeface="Platypi Medium" pitchFamily="34" charset="-120"/>
              </a:rPr>
              <a:t>Short</a:t>
            </a:r>
            <a:endParaRPr lang="en-US" sz="5850" dirty="0"/>
          </a:p>
        </p:txBody>
      </p:sp>
      <p:sp>
        <p:nvSpPr>
          <p:cNvPr id="10" name="Text 8"/>
          <p:cNvSpPr/>
          <p:nvPr/>
        </p:nvSpPr>
        <p:spPr>
          <a:xfrm>
            <a:off x="2551748" y="5690830"/>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Token Expiry</a:t>
            </a:r>
            <a:endParaRPr lang="en-US" sz="2200" dirty="0"/>
          </a:p>
        </p:txBody>
      </p:sp>
      <p:sp>
        <p:nvSpPr>
          <p:cNvPr id="11" name="Text 9"/>
          <p:cNvSpPr/>
          <p:nvPr/>
        </p:nvSpPr>
        <p:spPr>
          <a:xfrm>
            <a:off x="793790" y="6181249"/>
            <a:ext cx="6351270" cy="362903"/>
          </a:xfrm>
          <a:prstGeom prst="rect">
            <a:avLst/>
          </a:prstGeom>
          <a:noFill/>
          <a:ln/>
        </p:spPr>
        <p:txBody>
          <a:bodyPr wrap="none" lIns="0" tIns="0" rIns="0" bIns="0" rtlCol="0" anchor="t"/>
          <a:lstStyle/>
          <a:p>
            <a:pPr marL="0" indent="0" algn="ctr">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Set short token lifetimes.</a:t>
            </a:r>
            <a:endParaRPr lang="en-US" sz="1750" dirty="0"/>
          </a:p>
        </p:txBody>
      </p:sp>
      <p:sp>
        <p:nvSpPr>
          <p:cNvPr id="12" name="Text 10"/>
          <p:cNvSpPr/>
          <p:nvPr/>
        </p:nvSpPr>
        <p:spPr>
          <a:xfrm>
            <a:off x="7485221" y="4659035"/>
            <a:ext cx="6351389" cy="748427"/>
          </a:xfrm>
          <a:prstGeom prst="rect">
            <a:avLst/>
          </a:prstGeom>
          <a:noFill/>
          <a:ln/>
        </p:spPr>
        <p:txBody>
          <a:bodyPr wrap="none" lIns="0" tIns="0" rIns="0" bIns="0" rtlCol="0" anchor="t"/>
          <a:lstStyle/>
          <a:p>
            <a:pPr marL="0" indent="0" algn="ctr">
              <a:lnSpc>
                <a:spcPts val="5850"/>
              </a:lnSpc>
              <a:buNone/>
            </a:pPr>
            <a:r>
              <a:rPr lang="en-US" sz="5850" dirty="0">
                <a:solidFill>
                  <a:srgbClr val="504C49"/>
                </a:solidFill>
                <a:latin typeface="Platypi Medium" pitchFamily="34" charset="0"/>
                <a:ea typeface="Platypi Medium" pitchFamily="34" charset="-122"/>
                <a:cs typeface="Platypi Medium" pitchFamily="34" charset="-120"/>
              </a:rPr>
              <a:t>Flask-Limiter</a:t>
            </a:r>
            <a:endParaRPr lang="en-US" sz="5850" dirty="0"/>
          </a:p>
        </p:txBody>
      </p:sp>
      <p:sp>
        <p:nvSpPr>
          <p:cNvPr id="13" name="Text 11"/>
          <p:cNvSpPr/>
          <p:nvPr/>
        </p:nvSpPr>
        <p:spPr>
          <a:xfrm>
            <a:off x="9243298" y="5690830"/>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Rate Limiting</a:t>
            </a:r>
            <a:endParaRPr lang="en-US" sz="2200" dirty="0"/>
          </a:p>
        </p:txBody>
      </p:sp>
      <p:sp>
        <p:nvSpPr>
          <p:cNvPr id="14" name="Text 12"/>
          <p:cNvSpPr/>
          <p:nvPr/>
        </p:nvSpPr>
        <p:spPr>
          <a:xfrm>
            <a:off x="7485221" y="6181249"/>
            <a:ext cx="6351389" cy="362903"/>
          </a:xfrm>
          <a:prstGeom prst="rect">
            <a:avLst/>
          </a:prstGeom>
          <a:noFill/>
          <a:ln/>
        </p:spPr>
        <p:txBody>
          <a:bodyPr wrap="none" lIns="0" tIns="0" rIns="0" bIns="0" rtlCol="0" anchor="t"/>
          <a:lstStyle/>
          <a:p>
            <a:pPr marL="0" indent="0" algn="ctr">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Avoid brute-force attacks.</a:t>
            </a:r>
            <a:endParaRPr lang="en-US" sz="1750" dirty="0"/>
          </a:p>
        </p:txBody>
      </p:sp>
      <p:sp>
        <p:nvSpPr>
          <p:cNvPr id="15" name="Text 13"/>
          <p:cNvSpPr/>
          <p:nvPr/>
        </p:nvSpPr>
        <p:spPr>
          <a:xfrm>
            <a:off x="793790" y="6799302"/>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To enhance API security, it's essential to use strong authentication methods like OAuth 2.0 or JWT, ensure secure transport with HTTPS, implement token expiry and rotation, validate input, apply rate limiting, and maintain logging and monitoring.</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1593056"/>
            <a:ext cx="8675370" cy="708779"/>
          </a:xfrm>
          <a:prstGeom prst="rect">
            <a:avLst/>
          </a:prstGeom>
          <a:noFill/>
          <a:ln/>
        </p:spPr>
        <p:txBody>
          <a:bodyPr wrap="none" lIns="0" tIns="0" rIns="0" bIns="0" rtlCol="0" anchor="t"/>
          <a:lstStyle/>
          <a:p>
            <a:pPr marL="0" indent="0" algn="l">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Conclusion: Securing Your APIs</a:t>
            </a:r>
            <a:endParaRPr lang="en-US" sz="4450" dirty="0"/>
          </a:p>
        </p:txBody>
      </p:sp>
      <p:sp>
        <p:nvSpPr>
          <p:cNvPr id="3" name="Text 1"/>
          <p:cNvSpPr/>
          <p:nvPr/>
        </p:nvSpPr>
        <p:spPr>
          <a:xfrm>
            <a:off x="793790" y="2755463"/>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By understanding the risks of weak API authentication and implementing robust security measures, you can protect your APIs from potential attacks and ensure the integrity, confidentiality, and availability of your services. Use strong authentication, secure transport, token management, input validation, and monitoring to safeguard your APIs.</a:t>
            </a:r>
            <a:endParaRPr lang="en-US" sz="1750" dirty="0"/>
          </a:p>
        </p:txBody>
      </p:sp>
      <p:pic>
        <p:nvPicPr>
          <p:cNvPr id="4" name="Image 0" descr="preencoded.png"/>
          <p:cNvPicPr>
            <a:picLocks noChangeAspect="1"/>
          </p:cNvPicPr>
          <p:nvPr/>
        </p:nvPicPr>
        <p:blipFill>
          <a:blip r:embed="rId3"/>
          <a:stretch>
            <a:fillRect/>
          </a:stretch>
        </p:blipFill>
        <p:spPr>
          <a:xfrm>
            <a:off x="2978348" y="4099322"/>
            <a:ext cx="2152055" cy="807958"/>
          </a:xfrm>
          <a:prstGeom prst="rect">
            <a:avLst/>
          </a:prstGeom>
        </p:spPr>
      </p:pic>
      <p:sp>
        <p:nvSpPr>
          <p:cNvPr id="5" name="Text 2"/>
          <p:cNvSpPr/>
          <p:nvPr/>
        </p:nvSpPr>
        <p:spPr>
          <a:xfrm>
            <a:off x="3894892" y="4391144"/>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504C49"/>
                </a:solidFill>
                <a:latin typeface="Platypi Medium" pitchFamily="34" charset="0"/>
                <a:ea typeface="Platypi Medium" pitchFamily="34" charset="-122"/>
                <a:cs typeface="Platypi Medium" pitchFamily="34" charset="-120"/>
              </a:rPr>
              <a:t>1</a:t>
            </a:r>
            <a:endParaRPr lang="en-US" sz="2500" dirty="0"/>
          </a:p>
        </p:txBody>
      </p:sp>
      <p:sp>
        <p:nvSpPr>
          <p:cNvPr id="6" name="Text 3"/>
          <p:cNvSpPr/>
          <p:nvPr/>
        </p:nvSpPr>
        <p:spPr>
          <a:xfrm>
            <a:off x="5357217" y="4326136"/>
            <a:ext cx="1582103"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Monitoring</a:t>
            </a:r>
            <a:endParaRPr lang="en-US" sz="2200" dirty="0"/>
          </a:p>
        </p:txBody>
      </p:sp>
      <p:sp>
        <p:nvSpPr>
          <p:cNvPr id="7" name="Shape 4"/>
          <p:cNvSpPr/>
          <p:nvPr/>
        </p:nvSpPr>
        <p:spPr>
          <a:xfrm>
            <a:off x="5187077" y="4920377"/>
            <a:ext cx="8592860" cy="15240"/>
          </a:xfrm>
          <a:prstGeom prst="roundRect">
            <a:avLst>
              <a:gd name="adj" fmla="val 223256"/>
            </a:avLst>
          </a:prstGeom>
          <a:solidFill>
            <a:srgbClr val="D8D4D4"/>
          </a:solidFill>
          <a:ln/>
        </p:spPr>
      </p:sp>
      <p:pic>
        <p:nvPicPr>
          <p:cNvPr id="8" name="Image 1" descr="preencoded.png"/>
          <p:cNvPicPr>
            <a:picLocks noChangeAspect="1"/>
          </p:cNvPicPr>
          <p:nvPr/>
        </p:nvPicPr>
        <p:blipFill>
          <a:blip r:embed="rId4"/>
          <a:stretch>
            <a:fillRect/>
          </a:stretch>
        </p:blipFill>
        <p:spPr>
          <a:xfrm>
            <a:off x="1902381" y="4963954"/>
            <a:ext cx="4304109" cy="807958"/>
          </a:xfrm>
          <a:prstGeom prst="rect">
            <a:avLst/>
          </a:prstGeom>
        </p:spPr>
      </p:pic>
      <p:sp>
        <p:nvSpPr>
          <p:cNvPr id="9" name="Text 5"/>
          <p:cNvSpPr/>
          <p:nvPr/>
        </p:nvSpPr>
        <p:spPr>
          <a:xfrm>
            <a:off x="3894892" y="5168622"/>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504C49"/>
                </a:solidFill>
                <a:latin typeface="Platypi Medium" pitchFamily="34" charset="0"/>
                <a:ea typeface="Platypi Medium" pitchFamily="34" charset="-122"/>
                <a:cs typeface="Platypi Medium" pitchFamily="34" charset="-120"/>
              </a:rPr>
              <a:t>2</a:t>
            </a:r>
            <a:endParaRPr lang="en-US" sz="2500" dirty="0"/>
          </a:p>
        </p:txBody>
      </p:sp>
      <p:sp>
        <p:nvSpPr>
          <p:cNvPr id="10" name="Text 6"/>
          <p:cNvSpPr/>
          <p:nvPr/>
        </p:nvSpPr>
        <p:spPr>
          <a:xfrm>
            <a:off x="6433304" y="5190768"/>
            <a:ext cx="1423392"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Validation</a:t>
            </a:r>
            <a:endParaRPr lang="en-US" sz="2200" dirty="0"/>
          </a:p>
        </p:txBody>
      </p:sp>
      <p:sp>
        <p:nvSpPr>
          <p:cNvPr id="11" name="Shape 7"/>
          <p:cNvSpPr/>
          <p:nvPr/>
        </p:nvSpPr>
        <p:spPr>
          <a:xfrm>
            <a:off x="6263164" y="5785009"/>
            <a:ext cx="7516773" cy="15240"/>
          </a:xfrm>
          <a:prstGeom prst="roundRect">
            <a:avLst>
              <a:gd name="adj" fmla="val 223256"/>
            </a:avLst>
          </a:prstGeom>
          <a:solidFill>
            <a:srgbClr val="D8D4D4"/>
          </a:solidFill>
          <a:ln/>
        </p:spPr>
      </p:sp>
      <p:pic>
        <p:nvPicPr>
          <p:cNvPr id="12" name="Image 2" descr="preencoded.png"/>
          <p:cNvPicPr>
            <a:picLocks noChangeAspect="1"/>
          </p:cNvPicPr>
          <p:nvPr/>
        </p:nvPicPr>
        <p:blipFill>
          <a:blip r:embed="rId5"/>
          <a:stretch>
            <a:fillRect/>
          </a:stretch>
        </p:blipFill>
        <p:spPr>
          <a:xfrm>
            <a:off x="826294" y="5828586"/>
            <a:ext cx="6456164" cy="807958"/>
          </a:xfrm>
          <a:prstGeom prst="rect">
            <a:avLst/>
          </a:prstGeom>
        </p:spPr>
      </p:pic>
      <p:sp>
        <p:nvSpPr>
          <p:cNvPr id="13" name="Text 8"/>
          <p:cNvSpPr/>
          <p:nvPr/>
        </p:nvSpPr>
        <p:spPr>
          <a:xfrm>
            <a:off x="3894773" y="6033254"/>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504C49"/>
                </a:solidFill>
                <a:latin typeface="Platypi Medium" pitchFamily="34" charset="0"/>
                <a:ea typeface="Platypi Medium" pitchFamily="34" charset="-122"/>
                <a:cs typeface="Platypi Medium" pitchFamily="34" charset="-120"/>
              </a:rPr>
              <a:t>3</a:t>
            </a:r>
            <a:endParaRPr lang="en-US" sz="2500" dirty="0"/>
          </a:p>
        </p:txBody>
      </p:sp>
      <p:sp>
        <p:nvSpPr>
          <p:cNvPr id="14" name="Text 9"/>
          <p:cNvSpPr/>
          <p:nvPr/>
        </p:nvSpPr>
        <p:spPr>
          <a:xfrm>
            <a:off x="7509272" y="6055400"/>
            <a:ext cx="1764863"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Token Mgmt</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6047" y="767120"/>
            <a:ext cx="7631906" cy="1350169"/>
          </a:xfrm>
          <a:prstGeom prst="rect">
            <a:avLst/>
          </a:prstGeom>
          <a:noFill/>
          <a:ln/>
        </p:spPr>
        <p:txBody>
          <a:bodyPr wrap="square" lIns="0" tIns="0" rIns="0" bIns="0" rtlCol="0" anchor="t"/>
          <a:lstStyle/>
          <a:p>
            <a:pPr marL="0" indent="0" algn="l">
              <a:lnSpc>
                <a:spcPts val="5300"/>
              </a:lnSpc>
              <a:buNone/>
            </a:pPr>
            <a:r>
              <a:rPr lang="en-US" sz="4250" dirty="0">
                <a:solidFill>
                  <a:srgbClr val="201B18"/>
                </a:solidFill>
                <a:latin typeface="Platypi Medium" pitchFamily="34" charset="0"/>
                <a:ea typeface="Platypi Medium" pitchFamily="34" charset="-122"/>
                <a:cs typeface="Platypi Medium" pitchFamily="34" charset="-120"/>
              </a:rPr>
              <a:t>Introduction to APIs and Authentication</a:t>
            </a:r>
            <a:endParaRPr lang="en-US" sz="4250" dirty="0"/>
          </a:p>
        </p:txBody>
      </p:sp>
      <p:sp>
        <p:nvSpPr>
          <p:cNvPr id="4" name="Text 1"/>
          <p:cNvSpPr/>
          <p:nvPr/>
        </p:nvSpPr>
        <p:spPr>
          <a:xfrm>
            <a:off x="756047" y="2441258"/>
            <a:ext cx="7631906" cy="1727597"/>
          </a:xfrm>
          <a:prstGeom prst="rect">
            <a:avLst/>
          </a:prstGeom>
          <a:noFill/>
          <a:ln/>
        </p:spPr>
        <p:txBody>
          <a:bodyPr wrap="square" lIns="0" tIns="0" rIns="0" bIns="0" rtlCol="0" anchor="t"/>
          <a:lstStyle/>
          <a:p>
            <a:pPr marL="0" indent="0" algn="l">
              <a:lnSpc>
                <a:spcPts val="2700"/>
              </a:lnSpc>
              <a:buNone/>
            </a:pPr>
            <a:r>
              <a:rPr lang="en-US" sz="1700" dirty="0">
                <a:solidFill>
                  <a:srgbClr val="504C49"/>
                </a:solidFill>
                <a:latin typeface="Source Serif Pro" pitchFamily="34" charset="0"/>
                <a:ea typeface="Source Serif Pro" pitchFamily="34" charset="-122"/>
                <a:cs typeface="Source Serif Pro" pitchFamily="34" charset="-120"/>
              </a:rPr>
              <a:t>APIs (Application Programming Interfaces) are a core part of modern web and mobile applications, enabling systems to interact and share data. However, APIs are prime targets for attackers, especially when authentication is weak or misconfigured. This project explores the risks of weak API authentication and proposes practical solutions using modern techniques.</a:t>
            </a:r>
            <a:endParaRPr lang="en-US" sz="1700" dirty="0"/>
          </a:p>
        </p:txBody>
      </p:sp>
      <p:sp>
        <p:nvSpPr>
          <p:cNvPr id="5" name="Shape 2"/>
          <p:cNvSpPr/>
          <p:nvPr/>
        </p:nvSpPr>
        <p:spPr>
          <a:xfrm>
            <a:off x="756047" y="4411861"/>
            <a:ext cx="3707963" cy="1590080"/>
          </a:xfrm>
          <a:prstGeom prst="roundRect">
            <a:avLst>
              <a:gd name="adj" fmla="val 2038"/>
            </a:avLst>
          </a:prstGeom>
          <a:solidFill>
            <a:srgbClr val="F9F7F7"/>
          </a:solidFill>
          <a:ln/>
        </p:spPr>
      </p:sp>
      <p:sp>
        <p:nvSpPr>
          <p:cNvPr id="6" name="Text 3"/>
          <p:cNvSpPr/>
          <p:nvPr/>
        </p:nvSpPr>
        <p:spPr>
          <a:xfrm>
            <a:off x="972026" y="4627840"/>
            <a:ext cx="2700218" cy="337542"/>
          </a:xfrm>
          <a:prstGeom prst="rect">
            <a:avLst/>
          </a:prstGeom>
          <a:noFill/>
          <a:ln/>
        </p:spPr>
        <p:txBody>
          <a:bodyPr wrap="none" lIns="0" tIns="0" rIns="0" bIns="0" rtlCol="0" anchor="t"/>
          <a:lstStyle/>
          <a:p>
            <a:pPr marL="0" indent="0" algn="l">
              <a:lnSpc>
                <a:spcPts val="2650"/>
              </a:lnSpc>
              <a:buNone/>
            </a:pPr>
            <a:r>
              <a:rPr lang="en-US" sz="2100" dirty="0">
                <a:solidFill>
                  <a:srgbClr val="504C49"/>
                </a:solidFill>
                <a:latin typeface="Platypi Medium" pitchFamily="34" charset="0"/>
                <a:ea typeface="Platypi Medium" pitchFamily="34" charset="-122"/>
                <a:cs typeface="Platypi Medium" pitchFamily="34" charset="-120"/>
              </a:rPr>
              <a:t>Core Component</a:t>
            </a:r>
            <a:endParaRPr lang="en-US" sz="2100" dirty="0"/>
          </a:p>
        </p:txBody>
      </p:sp>
      <p:sp>
        <p:nvSpPr>
          <p:cNvPr id="7" name="Text 4"/>
          <p:cNvSpPr/>
          <p:nvPr/>
        </p:nvSpPr>
        <p:spPr>
          <a:xfrm>
            <a:off x="972026" y="5094923"/>
            <a:ext cx="3276005" cy="691039"/>
          </a:xfrm>
          <a:prstGeom prst="rect">
            <a:avLst/>
          </a:prstGeom>
          <a:noFill/>
          <a:ln/>
        </p:spPr>
        <p:txBody>
          <a:bodyPr wrap="square" lIns="0" tIns="0" rIns="0" bIns="0" rtlCol="0" anchor="t"/>
          <a:lstStyle/>
          <a:p>
            <a:pPr marL="0" indent="0" algn="l">
              <a:lnSpc>
                <a:spcPts val="2700"/>
              </a:lnSpc>
              <a:buNone/>
            </a:pPr>
            <a:r>
              <a:rPr lang="en-US" sz="1700" dirty="0">
                <a:solidFill>
                  <a:srgbClr val="504C49"/>
                </a:solidFill>
                <a:latin typeface="Source Serif Pro" pitchFamily="34" charset="0"/>
                <a:ea typeface="Source Serif Pro" pitchFamily="34" charset="-122"/>
                <a:cs typeface="Source Serif Pro" pitchFamily="34" charset="-120"/>
              </a:rPr>
              <a:t>APIs are essential for modern applications.</a:t>
            </a:r>
            <a:endParaRPr lang="en-US" sz="1700" dirty="0"/>
          </a:p>
        </p:txBody>
      </p:sp>
      <p:sp>
        <p:nvSpPr>
          <p:cNvPr id="8" name="Shape 5"/>
          <p:cNvSpPr/>
          <p:nvPr/>
        </p:nvSpPr>
        <p:spPr>
          <a:xfrm>
            <a:off x="4679990" y="4411861"/>
            <a:ext cx="3707963" cy="1590080"/>
          </a:xfrm>
          <a:prstGeom prst="roundRect">
            <a:avLst>
              <a:gd name="adj" fmla="val 2038"/>
            </a:avLst>
          </a:prstGeom>
          <a:solidFill>
            <a:srgbClr val="F9F7F7"/>
          </a:solidFill>
          <a:ln/>
        </p:spPr>
      </p:sp>
      <p:sp>
        <p:nvSpPr>
          <p:cNvPr id="9" name="Text 6"/>
          <p:cNvSpPr/>
          <p:nvPr/>
        </p:nvSpPr>
        <p:spPr>
          <a:xfrm>
            <a:off x="4895969" y="4627840"/>
            <a:ext cx="2700218" cy="337542"/>
          </a:xfrm>
          <a:prstGeom prst="rect">
            <a:avLst/>
          </a:prstGeom>
          <a:noFill/>
          <a:ln/>
        </p:spPr>
        <p:txBody>
          <a:bodyPr wrap="none" lIns="0" tIns="0" rIns="0" bIns="0" rtlCol="0" anchor="t"/>
          <a:lstStyle/>
          <a:p>
            <a:pPr marL="0" indent="0" algn="l">
              <a:lnSpc>
                <a:spcPts val="2650"/>
              </a:lnSpc>
              <a:buNone/>
            </a:pPr>
            <a:r>
              <a:rPr lang="en-US" sz="2100" dirty="0">
                <a:solidFill>
                  <a:srgbClr val="504C49"/>
                </a:solidFill>
                <a:latin typeface="Platypi Medium" pitchFamily="34" charset="0"/>
                <a:ea typeface="Platypi Medium" pitchFamily="34" charset="-122"/>
                <a:cs typeface="Platypi Medium" pitchFamily="34" charset="-120"/>
              </a:rPr>
              <a:t>Prime Targets</a:t>
            </a:r>
            <a:endParaRPr lang="en-US" sz="2100" dirty="0"/>
          </a:p>
        </p:txBody>
      </p:sp>
      <p:sp>
        <p:nvSpPr>
          <p:cNvPr id="10" name="Text 7"/>
          <p:cNvSpPr/>
          <p:nvPr/>
        </p:nvSpPr>
        <p:spPr>
          <a:xfrm>
            <a:off x="4895969" y="5094923"/>
            <a:ext cx="3276005" cy="691039"/>
          </a:xfrm>
          <a:prstGeom prst="rect">
            <a:avLst/>
          </a:prstGeom>
          <a:noFill/>
          <a:ln/>
        </p:spPr>
        <p:txBody>
          <a:bodyPr wrap="square" lIns="0" tIns="0" rIns="0" bIns="0" rtlCol="0" anchor="t"/>
          <a:lstStyle/>
          <a:p>
            <a:pPr marL="0" indent="0" algn="l">
              <a:lnSpc>
                <a:spcPts val="2700"/>
              </a:lnSpc>
              <a:buNone/>
            </a:pPr>
            <a:r>
              <a:rPr lang="en-US" sz="1700" dirty="0">
                <a:solidFill>
                  <a:srgbClr val="504C49"/>
                </a:solidFill>
                <a:latin typeface="Source Serif Pro" pitchFamily="34" charset="0"/>
                <a:ea typeface="Source Serif Pro" pitchFamily="34" charset="-122"/>
                <a:cs typeface="Source Serif Pro" pitchFamily="34" charset="-120"/>
              </a:rPr>
              <a:t>APIs are often targeted by attackers.</a:t>
            </a:r>
            <a:endParaRPr lang="en-US" sz="1700" dirty="0"/>
          </a:p>
        </p:txBody>
      </p:sp>
      <p:sp>
        <p:nvSpPr>
          <p:cNvPr id="11" name="Shape 8"/>
          <p:cNvSpPr/>
          <p:nvPr/>
        </p:nvSpPr>
        <p:spPr>
          <a:xfrm>
            <a:off x="756047" y="6217920"/>
            <a:ext cx="7631906" cy="1244560"/>
          </a:xfrm>
          <a:prstGeom prst="roundRect">
            <a:avLst>
              <a:gd name="adj" fmla="val 2604"/>
            </a:avLst>
          </a:prstGeom>
          <a:solidFill>
            <a:srgbClr val="F9F7F7"/>
          </a:solidFill>
          <a:ln/>
        </p:spPr>
      </p:sp>
      <p:sp>
        <p:nvSpPr>
          <p:cNvPr id="12" name="Text 9"/>
          <p:cNvSpPr/>
          <p:nvPr/>
        </p:nvSpPr>
        <p:spPr>
          <a:xfrm>
            <a:off x="972026" y="6433899"/>
            <a:ext cx="2700218" cy="337542"/>
          </a:xfrm>
          <a:prstGeom prst="rect">
            <a:avLst/>
          </a:prstGeom>
          <a:noFill/>
          <a:ln/>
        </p:spPr>
        <p:txBody>
          <a:bodyPr wrap="none" lIns="0" tIns="0" rIns="0" bIns="0" rtlCol="0" anchor="t"/>
          <a:lstStyle/>
          <a:p>
            <a:pPr marL="0" indent="0" algn="l">
              <a:lnSpc>
                <a:spcPts val="2650"/>
              </a:lnSpc>
              <a:buNone/>
            </a:pPr>
            <a:r>
              <a:rPr lang="en-US" sz="2100" dirty="0">
                <a:solidFill>
                  <a:srgbClr val="504C49"/>
                </a:solidFill>
                <a:latin typeface="Platypi Medium" pitchFamily="34" charset="0"/>
                <a:ea typeface="Platypi Medium" pitchFamily="34" charset="-122"/>
                <a:cs typeface="Platypi Medium" pitchFamily="34" charset="-120"/>
              </a:rPr>
              <a:t>Security Risks</a:t>
            </a:r>
            <a:endParaRPr lang="en-US" sz="2100" dirty="0"/>
          </a:p>
        </p:txBody>
      </p:sp>
      <p:sp>
        <p:nvSpPr>
          <p:cNvPr id="13" name="Text 10"/>
          <p:cNvSpPr/>
          <p:nvPr/>
        </p:nvSpPr>
        <p:spPr>
          <a:xfrm>
            <a:off x="972026" y="6900982"/>
            <a:ext cx="7199948" cy="345519"/>
          </a:xfrm>
          <a:prstGeom prst="rect">
            <a:avLst/>
          </a:prstGeom>
          <a:noFill/>
          <a:ln/>
        </p:spPr>
        <p:txBody>
          <a:bodyPr wrap="none" lIns="0" tIns="0" rIns="0" bIns="0" rtlCol="0" anchor="t"/>
          <a:lstStyle/>
          <a:p>
            <a:pPr marL="0" indent="0" algn="l">
              <a:lnSpc>
                <a:spcPts val="2700"/>
              </a:lnSpc>
              <a:buNone/>
            </a:pPr>
            <a:r>
              <a:rPr lang="en-US" sz="1700" dirty="0">
                <a:solidFill>
                  <a:srgbClr val="504C49"/>
                </a:solidFill>
                <a:latin typeface="Source Serif Pro" pitchFamily="34" charset="0"/>
                <a:ea typeface="Source Serif Pro" pitchFamily="34" charset="-122"/>
                <a:cs typeface="Source Serif Pro" pitchFamily="34" charset="-120"/>
              </a:rPr>
              <a:t>Weak authentication poses significant risks.</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760571"/>
            <a:ext cx="7867412" cy="708779"/>
          </a:xfrm>
          <a:prstGeom prst="rect">
            <a:avLst/>
          </a:prstGeom>
          <a:noFill/>
          <a:ln/>
        </p:spPr>
        <p:txBody>
          <a:bodyPr wrap="none" lIns="0" tIns="0" rIns="0" bIns="0" rtlCol="0" anchor="t"/>
          <a:lstStyle/>
          <a:p>
            <a:pPr marL="0" indent="0" algn="l">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Types of API Authentication</a:t>
            </a:r>
            <a:endParaRPr lang="en-US" sz="4450" dirty="0"/>
          </a:p>
        </p:txBody>
      </p:sp>
      <p:sp>
        <p:nvSpPr>
          <p:cNvPr id="3" name="Text 1"/>
          <p:cNvSpPr/>
          <p:nvPr/>
        </p:nvSpPr>
        <p:spPr>
          <a:xfrm>
            <a:off x="1857256" y="2552462"/>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API Key</a:t>
            </a:r>
            <a:endParaRPr lang="en-US" sz="2200" dirty="0"/>
          </a:p>
        </p:txBody>
      </p:sp>
      <p:sp>
        <p:nvSpPr>
          <p:cNvPr id="4" name="Text 2"/>
          <p:cNvSpPr/>
          <p:nvPr/>
        </p:nvSpPr>
        <p:spPr>
          <a:xfrm>
            <a:off x="793790" y="3042880"/>
            <a:ext cx="3898702" cy="362903"/>
          </a:xfrm>
          <a:prstGeom prst="rect">
            <a:avLst/>
          </a:prstGeom>
          <a:noFill/>
          <a:ln/>
        </p:spPr>
        <p:txBody>
          <a:bodyPr wrap="none" lIns="0" tIns="0" rIns="0" bIns="0" rtlCol="0" anchor="t"/>
          <a:lstStyle/>
          <a:p>
            <a:pPr marL="0" indent="0" algn="r">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Simple static token, easy to steal.</a:t>
            </a:r>
            <a:endParaRPr lang="en-US" sz="1750" dirty="0"/>
          </a:p>
        </p:txBody>
      </p:sp>
      <p:pic>
        <p:nvPicPr>
          <p:cNvPr id="5" name="Image 0" descr="preencoded.png"/>
          <p:cNvPicPr>
            <a:picLocks noChangeAspect="1"/>
          </p:cNvPicPr>
          <p:nvPr/>
        </p:nvPicPr>
        <p:blipFill>
          <a:blip r:embed="rId3"/>
          <a:stretch>
            <a:fillRect/>
          </a:stretch>
        </p:blipFill>
        <p:spPr>
          <a:xfrm>
            <a:off x="5032653" y="1922978"/>
            <a:ext cx="4564975" cy="4564975"/>
          </a:xfrm>
          <a:prstGeom prst="rect">
            <a:avLst/>
          </a:prstGeom>
        </p:spPr>
      </p:pic>
      <p:sp>
        <p:nvSpPr>
          <p:cNvPr id="6" name="Text 3"/>
          <p:cNvSpPr/>
          <p:nvPr/>
        </p:nvSpPr>
        <p:spPr>
          <a:xfrm>
            <a:off x="6015633" y="2863453"/>
            <a:ext cx="339328" cy="424220"/>
          </a:xfrm>
          <a:prstGeom prst="rect">
            <a:avLst/>
          </a:prstGeom>
          <a:noFill/>
          <a:ln/>
        </p:spPr>
        <p:txBody>
          <a:bodyPr wrap="none" lIns="0" tIns="0" rIns="0" bIns="0" rtlCol="0" anchor="t"/>
          <a:lstStyle/>
          <a:p>
            <a:pPr marL="0" indent="0" algn="l">
              <a:lnSpc>
                <a:spcPts val="4250"/>
              </a:lnSpc>
              <a:buNone/>
            </a:pPr>
            <a:r>
              <a:rPr lang="en-US" sz="2650" dirty="0">
                <a:solidFill>
                  <a:srgbClr val="504C49"/>
                </a:solidFill>
                <a:latin typeface="Platypi Medium" pitchFamily="34" charset="0"/>
                <a:ea typeface="Platypi Medium" pitchFamily="34" charset="-122"/>
                <a:cs typeface="Platypi Medium" pitchFamily="34" charset="-120"/>
              </a:rPr>
              <a:t>1</a:t>
            </a:r>
            <a:endParaRPr lang="en-US" sz="2650" dirty="0"/>
          </a:p>
        </p:txBody>
      </p:sp>
      <p:sp>
        <p:nvSpPr>
          <p:cNvPr id="7" name="Text 4"/>
          <p:cNvSpPr/>
          <p:nvPr/>
        </p:nvSpPr>
        <p:spPr>
          <a:xfrm>
            <a:off x="9937790" y="237101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Basic Auth</a:t>
            </a:r>
            <a:endParaRPr lang="en-US" sz="2200" dirty="0"/>
          </a:p>
        </p:txBody>
      </p:sp>
      <p:sp>
        <p:nvSpPr>
          <p:cNvPr id="8" name="Text 5"/>
          <p:cNvSpPr/>
          <p:nvPr/>
        </p:nvSpPr>
        <p:spPr>
          <a:xfrm>
            <a:off x="9937790" y="2861429"/>
            <a:ext cx="3898821" cy="725805"/>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Username/password in base64, insecure.</a:t>
            </a:r>
            <a:endParaRPr lang="en-US" sz="1750" dirty="0"/>
          </a:p>
        </p:txBody>
      </p:sp>
      <p:pic>
        <p:nvPicPr>
          <p:cNvPr id="9" name="Image 1" descr="preencoded.png"/>
          <p:cNvPicPr>
            <a:picLocks noChangeAspect="1"/>
          </p:cNvPicPr>
          <p:nvPr/>
        </p:nvPicPr>
        <p:blipFill>
          <a:blip r:embed="rId4"/>
          <a:stretch>
            <a:fillRect/>
          </a:stretch>
        </p:blipFill>
        <p:spPr>
          <a:xfrm>
            <a:off x="5032653" y="1922978"/>
            <a:ext cx="4564975" cy="4564975"/>
          </a:xfrm>
          <a:prstGeom prst="rect">
            <a:avLst/>
          </a:prstGeom>
        </p:spPr>
      </p:pic>
      <p:sp>
        <p:nvSpPr>
          <p:cNvPr id="10" name="Text 6"/>
          <p:cNvSpPr/>
          <p:nvPr/>
        </p:nvSpPr>
        <p:spPr>
          <a:xfrm>
            <a:off x="8275201" y="2863453"/>
            <a:ext cx="339328" cy="424220"/>
          </a:xfrm>
          <a:prstGeom prst="rect">
            <a:avLst/>
          </a:prstGeom>
          <a:noFill/>
          <a:ln/>
        </p:spPr>
        <p:txBody>
          <a:bodyPr wrap="none" lIns="0" tIns="0" rIns="0" bIns="0" rtlCol="0" anchor="t"/>
          <a:lstStyle/>
          <a:p>
            <a:pPr marL="0" indent="0" algn="l">
              <a:lnSpc>
                <a:spcPts val="4250"/>
              </a:lnSpc>
              <a:buNone/>
            </a:pPr>
            <a:r>
              <a:rPr lang="en-US" sz="2650" dirty="0">
                <a:solidFill>
                  <a:srgbClr val="504C49"/>
                </a:solidFill>
                <a:latin typeface="Platypi Medium" pitchFamily="34" charset="0"/>
                <a:ea typeface="Platypi Medium" pitchFamily="34" charset="-122"/>
                <a:cs typeface="Platypi Medium" pitchFamily="34" charset="-120"/>
              </a:rPr>
              <a:t>2</a:t>
            </a:r>
            <a:endParaRPr lang="en-US" sz="2650" dirty="0"/>
          </a:p>
        </p:txBody>
      </p:sp>
      <p:sp>
        <p:nvSpPr>
          <p:cNvPr id="11" name="Text 7"/>
          <p:cNvSpPr/>
          <p:nvPr/>
        </p:nvSpPr>
        <p:spPr>
          <a:xfrm>
            <a:off x="9937790" y="482357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OAuth 2.0</a:t>
            </a:r>
            <a:endParaRPr lang="en-US" sz="2200" dirty="0"/>
          </a:p>
        </p:txBody>
      </p:sp>
      <p:sp>
        <p:nvSpPr>
          <p:cNvPr id="12" name="Text 8"/>
          <p:cNvSpPr/>
          <p:nvPr/>
        </p:nvSpPr>
        <p:spPr>
          <a:xfrm>
            <a:off x="9937790" y="5313998"/>
            <a:ext cx="3898821" cy="725805"/>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Token-based, used by Google, Facebook.</a:t>
            </a:r>
            <a:endParaRPr lang="en-US" sz="1750" dirty="0"/>
          </a:p>
        </p:txBody>
      </p:sp>
      <p:pic>
        <p:nvPicPr>
          <p:cNvPr id="13" name="Image 2" descr="preencoded.png"/>
          <p:cNvPicPr>
            <a:picLocks noChangeAspect="1"/>
          </p:cNvPicPr>
          <p:nvPr/>
        </p:nvPicPr>
        <p:blipFill>
          <a:blip r:embed="rId5"/>
          <a:stretch>
            <a:fillRect/>
          </a:stretch>
        </p:blipFill>
        <p:spPr>
          <a:xfrm>
            <a:off x="5032653" y="1922978"/>
            <a:ext cx="4564975" cy="4564975"/>
          </a:xfrm>
          <a:prstGeom prst="rect">
            <a:avLst/>
          </a:prstGeom>
        </p:spPr>
      </p:pic>
      <p:sp>
        <p:nvSpPr>
          <p:cNvPr id="14" name="Text 9"/>
          <p:cNvSpPr/>
          <p:nvPr/>
        </p:nvSpPr>
        <p:spPr>
          <a:xfrm>
            <a:off x="8275201" y="5123021"/>
            <a:ext cx="339328" cy="424220"/>
          </a:xfrm>
          <a:prstGeom prst="rect">
            <a:avLst/>
          </a:prstGeom>
          <a:noFill/>
          <a:ln/>
        </p:spPr>
        <p:txBody>
          <a:bodyPr wrap="none" lIns="0" tIns="0" rIns="0" bIns="0" rtlCol="0" anchor="t"/>
          <a:lstStyle/>
          <a:p>
            <a:pPr marL="0" indent="0" algn="l">
              <a:lnSpc>
                <a:spcPts val="4250"/>
              </a:lnSpc>
              <a:buNone/>
            </a:pPr>
            <a:r>
              <a:rPr lang="en-US" sz="2650" dirty="0">
                <a:solidFill>
                  <a:srgbClr val="504C49"/>
                </a:solidFill>
                <a:latin typeface="Platypi Medium" pitchFamily="34" charset="0"/>
                <a:ea typeface="Platypi Medium" pitchFamily="34" charset="-122"/>
                <a:cs typeface="Platypi Medium" pitchFamily="34" charset="-120"/>
              </a:rPr>
              <a:t>3</a:t>
            </a:r>
            <a:endParaRPr lang="en-US" sz="2650" dirty="0"/>
          </a:p>
        </p:txBody>
      </p:sp>
      <p:sp>
        <p:nvSpPr>
          <p:cNvPr id="15" name="Text 10"/>
          <p:cNvSpPr/>
          <p:nvPr/>
        </p:nvSpPr>
        <p:spPr>
          <a:xfrm>
            <a:off x="1857256" y="4823579"/>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JWT</a:t>
            </a:r>
            <a:endParaRPr lang="en-US" sz="2200" dirty="0"/>
          </a:p>
        </p:txBody>
      </p:sp>
      <p:sp>
        <p:nvSpPr>
          <p:cNvPr id="16" name="Text 11"/>
          <p:cNvSpPr/>
          <p:nvPr/>
        </p:nvSpPr>
        <p:spPr>
          <a:xfrm>
            <a:off x="793790" y="5313998"/>
            <a:ext cx="3898702" cy="725805"/>
          </a:xfrm>
          <a:prstGeom prst="rect">
            <a:avLst/>
          </a:prstGeom>
          <a:noFill/>
          <a:ln/>
        </p:spPr>
        <p:txBody>
          <a:bodyPr wrap="square" lIns="0" tIns="0" rIns="0" bIns="0" rtlCol="0" anchor="t"/>
          <a:lstStyle/>
          <a:p>
            <a:pPr marL="0" indent="0" algn="r">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Self-contained, digitally signed tokens.</a:t>
            </a:r>
            <a:endParaRPr lang="en-US" sz="1750" dirty="0"/>
          </a:p>
        </p:txBody>
      </p:sp>
      <p:pic>
        <p:nvPicPr>
          <p:cNvPr id="17" name="Image 3" descr="preencoded.png"/>
          <p:cNvPicPr>
            <a:picLocks noChangeAspect="1"/>
          </p:cNvPicPr>
          <p:nvPr/>
        </p:nvPicPr>
        <p:blipFill>
          <a:blip r:embed="rId6"/>
          <a:stretch>
            <a:fillRect/>
          </a:stretch>
        </p:blipFill>
        <p:spPr>
          <a:xfrm>
            <a:off x="5032653" y="1922978"/>
            <a:ext cx="4564975" cy="4564975"/>
          </a:xfrm>
          <a:prstGeom prst="rect">
            <a:avLst/>
          </a:prstGeom>
        </p:spPr>
      </p:pic>
      <p:sp>
        <p:nvSpPr>
          <p:cNvPr id="18" name="Text 12"/>
          <p:cNvSpPr/>
          <p:nvPr/>
        </p:nvSpPr>
        <p:spPr>
          <a:xfrm>
            <a:off x="6015633" y="5123021"/>
            <a:ext cx="339328" cy="424220"/>
          </a:xfrm>
          <a:prstGeom prst="rect">
            <a:avLst/>
          </a:prstGeom>
          <a:noFill/>
          <a:ln/>
        </p:spPr>
        <p:txBody>
          <a:bodyPr wrap="none" lIns="0" tIns="0" rIns="0" bIns="0" rtlCol="0" anchor="t"/>
          <a:lstStyle/>
          <a:p>
            <a:pPr marL="0" indent="0" algn="l">
              <a:lnSpc>
                <a:spcPts val="4250"/>
              </a:lnSpc>
              <a:buNone/>
            </a:pPr>
            <a:r>
              <a:rPr lang="en-US" sz="2650" dirty="0">
                <a:solidFill>
                  <a:srgbClr val="504C49"/>
                </a:solidFill>
                <a:latin typeface="Platypi Medium" pitchFamily="34" charset="0"/>
                <a:ea typeface="Platypi Medium" pitchFamily="34" charset="-122"/>
                <a:cs typeface="Platypi Medium" pitchFamily="34" charset="-120"/>
              </a:rPr>
              <a:t>4</a:t>
            </a:r>
            <a:endParaRPr lang="en-US" sz="2650" dirty="0"/>
          </a:p>
        </p:txBody>
      </p:sp>
      <p:sp>
        <p:nvSpPr>
          <p:cNvPr id="19" name="Text 13"/>
          <p:cNvSpPr/>
          <p:nvPr/>
        </p:nvSpPr>
        <p:spPr>
          <a:xfrm>
            <a:off x="793790" y="6743105"/>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API authentication methods range from simple API keys to more secure options like OAuth 2.0 and JWT. Each method has its own strengths and weaknesses, and the choice depends on the specific security requirements of the API.</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513642"/>
            <a:ext cx="13042821" cy="1417558"/>
          </a:xfrm>
          <a:prstGeom prst="rect">
            <a:avLst/>
          </a:prstGeom>
          <a:noFill/>
          <a:ln/>
        </p:spPr>
        <p:txBody>
          <a:bodyPr wrap="square" lIns="0" tIns="0" rIns="0" bIns="0" rtlCol="0" anchor="t"/>
          <a:lstStyle/>
          <a:p>
            <a:pPr marL="0" indent="0" algn="l">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Problem Identification: Widespread API Vulnerabilities</a:t>
            </a:r>
            <a:endParaRPr lang="en-US" sz="4450" dirty="0"/>
          </a:p>
        </p:txBody>
      </p:sp>
      <p:sp>
        <p:nvSpPr>
          <p:cNvPr id="3" name="Text 1"/>
          <p:cNvSpPr/>
          <p:nvPr/>
        </p:nvSpPr>
        <p:spPr>
          <a:xfrm>
            <a:off x="793790" y="3498175"/>
            <a:ext cx="4220289" cy="354330"/>
          </a:xfrm>
          <a:prstGeom prst="rect">
            <a:avLst/>
          </a:prstGeom>
          <a:noFill/>
          <a:ln/>
        </p:spPr>
        <p:txBody>
          <a:bodyPr wrap="none" lIns="0" tIns="0" rIns="0" bIns="0" rtlCol="0" anchor="t"/>
          <a:lstStyle/>
          <a:p>
            <a:pPr marL="0" indent="0" algn="l">
              <a:lnSpc>
                <a:spcPts val="2750"/>
              </a:lnSpc>
              <a:buNone/>
            </a:pPr>
            <a:r>
              <a:rPr lang="en-US" sz="2200" dirty="0">
                <a:solidFill>
                  <a:srgbClr val="201B18"/>
                </a:solidFill>
                <a:latin typeface="Platypi Medium" pitchFamily="34" charset="0"/>
                <a:ea typeface="Platypi Medium" pitchFamily="34" charset="-122"/>
                <a:cs typeface="Platypi Medium" pitchFamily="34" charset="-120"/>
              </a:rPr>
              <a:t>Lack of Proper Authentication</a:t>
            </a:r>
            <a:endParaRPr lang="en-US" sz="2200" dirty="0"/>
          </a:p>
        </p:txBody>
      </p:sp>
      <p:sp>
        <p:nvSpPr>
          <p:cNvPr id="4" name="Text 2"/>
          <p:cNvSpPr/>
          <p:nvPr/>
        </p:nvSpPr>
        <p:spPr>
          <a:xfrm>
            <a:off x="793790" y="4079319"/>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Many publicly available APIs lack adequate authentication mechanisms or rely on outdated methods, exposing them to significant security threats.</a:t>
            </a:r>
            <a:endParaRPr lang="en-US" sz="1750" dirty="0"/>
          </a:p>
        </p:txBody>
      </p:sp>
      <p:sp>
        <p:nvSpPr>
          <p:cNvPr id="5" name="Text 3"/>
          <p:cNvSpPr/>
          <p:nvPr/>
        </p:nvSpPr>
        <p:spPr>
          <a:xfrm>
            <a:off x="7599521" y="3498175"/>
            <a:ext cx="3328511" cy="354330"/>
          </a:xfrm>
          <a:prstGeom prst="rect">
            <a:avLst/>
          </a:prstGeom>
          <a:noFill/>
          <a:ln/>
        </p:spPr>
        <p:txBody>
          <a:bodyPr wrap="none" lIns="0" tIns="0" rIns="0" bIns="0" rtlCol="0" anchor="t"/>
          <a:lstStyle/>
          <a:p>
            <a:pPr marL="0" indent="0" algn="l">
              <a:lnSpc>
                <a:spcPts val="2750"/>
              </a:lnSpc>
              <a:buNone/>
            </a:pPr>
            <a:r>
              <a:rPr lang="en-US" sz="2200" dirty="0">
                <a:solidFill>
                  <a:srgbClr val="201B18"/>
                </a:solidFill>
                <a:latin typeface="Platypi Medium" pitchFamily="34" charset="0"/>
                <a:ea typeface="Platypi Medium" pitchFamily="34" charset="-122"/>
                <a:cs typeface="Platypi Medium" pitchFamily="34" charset="-120"/>
              </a:rPr>
              <a:t>Vulnerability to Attacks</a:t>
            </a:r>
            <a:endParaRPr lang="en-US" sz="2200" dirty="0"/>
          </a:p>
        </p:txBody>
      </p:sp>
      <p:sp>
        <p:nvSpPr>
          <p:cNvPr id="6" name="Text 4"/>
          <p:cNvSpPr/>
          <p:nvPr/>
        </p:nvSpPr>
        <p:spPr>
          <a:xfrm>
            <a:off x="7599521" y="4079319"/>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APIs without robust authentication are susceptible to data theft, impersonation, service abuse, and data manipulation.</a:t>
            </a:r>
            <a:endParaRPr lang="en-US" sz="1750" dirty="0"/>
          </a:p>
        </p:txBody>
      </p:sp>
      <p:sp>
        <p:nvSpPr>
          <p:cNvPr id="7" name="Text 5"/>
          <p:cNvSpPr/>
          <p:nvPr/>
        </p:nvSpPr>
        <p:spPr>
          <a:xfrm>
            <a:off x="793790" y="5627251"/>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This lack of robust authentication represents a critical security concern, especially in systems handling user data, financial transactions, or sensitive organizational information. Addressing this issue is essential to ensure the integrity, confidentiality, and availability of services that depend on APIs.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29640"/>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Objective: Mitigating Risks of Unauthenticated APIs</a:t>
            </a:r>
            <a:endParaRPr lang="en-US" sz="4450" dirty="0"/>
          </a:p>
        </p:txBody>
      </p:sp>
      <p:sp>
        <p:nvSpPr>
          <p:cNvPr id="4" name="Shape 1"/>
          <p:cNvSpPr/>
          <p:nvPr/>
        </p:nvSpPr>
        <p:spPr>
          <a:xfrm>
            <a:off x="793790" y="2942511"/>
            <a:ext cx="510302" cy="510302"/>
          </a:xfrm>
          <a:prstGeom prst="roundRect">
            <a:avLst>
              <a:gd name="adj" fmla="val 6667"/>
            </a:avLst>
          </a:prstGeom>
          <a:solidFill>
            <a:srgbClr val="F9F7F7"/>
          </a:solidFill>
          <a:ln/>
        </p:spPr>
      </p:sp>
      <p:sp>
        <p:nvSpPr>
          <p:cNvPr id="5" name="Text 2"/>
          <p:cNvSpPr/>
          <p:nvPr/>
        </p:nvSpPr>
        <p:spPr>
          <a:xfrm>
            <a:off x="878860" y="2985016"/>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504C49"/>
                </a:solidFill>
                <a:latin typeface="Platypi Medium" pitchFamily="34" charset="0"/>
                <a:ea typeface="Platypi Medium" pitchFamily="34" charset="-122"/>
                <a:cs typeface="Platypi Medium" pitchFamily="34" charset="-120"/>
              </a:rPr>
              <a:t>1</a:t>
            </a:r>
            <a:endParaRPr lang="en-US" sz="2650" dirty="0"/>
          </a:p>
        </p:txBody>
      </p:sp>
      <p:sp>
        <p:nvSpPr>
          <p:cNvPr id="6" name="Text 3"/>
          <p:cNvSpPr/>
          <p:nvPr/>
        </p:nvSpPr>
        <p:spPr>
          <a:xfrm>
            <a:off x="1530906" y="2942511"/>
            <a:ext cx="2927747" cy="708660"/>
          </a:xfrm>
          <a:prstGeom prst="rect">
            <a:avLst/>
          </a:prstGeom>
          <a:noFill/>
          <a:ln/>
        </p:spPr>
        <p:txBody>
          <a:bodyPr wrap="squar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Demonstrate Exploitation</a:t>
            </a:r>
            <a:endParaRPr lang="en-US" sz="2200" dirty="0"/>
          </a:p>
        </p:txBody>
      </p:sp>
      <p:sp>
        <p:nvSpPr>
          <p:cNvPr id="7" name="Text 4"/>
          <p:cNvSpPr/>
          <p:nvPr/>
        </p:nvSpPr>
        <p:spPr>
          <a:xfrm>
            <a:off x="1530906" y="3787259"/>
            <a:ext cx="2927747" cy="1451610"/>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Illustrate how APIs without proper authentication can be exploited through real-world attack scenarios.</a:t>
            </a:r>
            <a:endParaRPr lang="en-US" sz="1750" dirty="0"/>
          </a:p>
        </p:txBody>
      </p:sp>
      <p:sp>
        <p:nvSpPr>
          <p:cNvPr id="8" name="Shape 5"/>
          <p:cNvSpPr/>
          <p:nvPr/>
        </p:nvSpPr>
        <p:spPr>
          <a:xfrm>
            <a:off x="4685467" y="2942511"/>
            <a:ext cx="510302" cy="510302"/>
          </a:xfrm>
          <a:prstGeom prst="roundRect">
            <a:avLst>
              <a:gd name="adj" fmla="val 6667"/>
            </a:avLst>
          </a:prstGeom>
          <a:solidFill>
            <a:srgbClr val="F9F7F7"/>
          </a:solidFill>
          <a:ln/>
        </p:spPr>
      </p:sp>
      <p:sp>
        <p:nvSpPr>
          <p:cNvPr id="9" name="Text 6"/>
          <p:cNvSpPr/>
          <p:nvPr/>
        </p:nvSpPr>
        <p:spPr>
          <a:xfrm>
            <a:off x="4770537" y="2985016"/>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504C49"/>
                </a:solidFill>
                <a:latin typeface="Platypi Medium" pitchFamily="34" charset="0"/>
                <a:ea typeface="Platypi Medium" pitchFamily="34" charset="-122"/>
                <a:cs typeface="Platypi Medium" pitchFamily="34" charset="-120"/>
              </a:rPr>
              <a:t>2</a:t>
            </a:r>
            <a:endParaRPr lang="en-US" sz="2650" dirty="0"/>
          </a:p>
        </p:txBody>
      </p:sp>
      <p:sp>
        <p:nvSpPr>
          <p:cNvPr id="10" name="Text 7"/>
          <p:cNvSpPr/>
          <p:nvPr/>
        </p:nvSpPr>
        <p:spPr>
          <a:xfrm>
            <a:off x="5422583" y="2942511"/>
            <a:ext cx="2927747" cy="708660"/>
          </a:xfrm>
          <a:prstGeom prst="rect">
            <a:avLst/>
          </a:prstGeom>
          <a:noFill/>
          <a:ln/>
        </p:spPr>
        <p:txBody>
          <a:bodyPr wrap="squar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Implement Authentication</a:t>
            </a:r>
            <a:endParaRPr lang="en-US" sz="2200" dirty="0"/>
          </a:p>
        </p:txBody>
      </p:sp>
      <p:sp>
        <p:nvSpPr>
          <p:cNvPr id="11" name="Text 8"/>
          <p:cNvSpPr/>
          <p:nvPr/>
        </p:nvSpPr>
        <p:spPr>
          <a:xfrm>
            <a:off x="5422583" y="3787259"/>
            <a:ext cx="2927747" cy="1814513"/>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Propose and implement a basic authentication mechanism using API keys, token-based authentication, or credential verification.</a:t>
            </a:r>
            <a:endParaRPr lang="en-US" sz="1750" dirty="0"/>
          </a:p>
        </p:txBody>
      </p:sp>
      <p:sp>
        <p:nvSpPr>
          <p:cNvPr id="12" name="Shape 9"/>
          <p:cNvSpPr/>
          <p:nvPr/>
        </p:nvSpPr>
        <p:spPr>
          <a:xfrm>
            <a:off x="793790" y="6083737"/>
            <a:ext cx="510302" cy="510302"/>
          </a:xfrm>
          <a:prstGeom prst="roundRect">
            <a:avLst>
              <a:gd name="adj" fmla="val 6667"/>
            </a:avLst>
          </a:prstGeom>
          <a:solidFill>
            <a:srgbClr val="F9F7F7"/>
          </a:solidFill>
          <a:ln/>
        </p:spPr>
      </p:sp>
      <p:sp>
        <p:nvSpPr>
          <p:cNvPr id="13" name="Text 10"/>
          <p:cNvSpPr/>
          <p:nvPr/>
        </p:nvSpPr>
        <p:spPr>
          <a:xfrm>
            <a:off x="878860" y="6126242"/>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504C49"/>
                </a:solidFill>
                <a:latin typeface="Platypi Medium" pitchFamily="34" charset="0"/>
                <a:ea typeface="Platypi Medium" pitchFamily="34" charset="-122"/>
                <a:cs typeface="Platypi Medium" pitchFamily="34" charset="-120"/>
              </a:rPr>
              <a:t>3</a:t>
            </a:r>
            <a:endParaRPr lang="en-US" sz="2650" dirty="0"/>
          </a:p>
        </p:txBody>
      </p:sp>
      <p:sp>
        <p:nvSpPr>
          <p:cNvPr id="14" name="Text 11"/>
          <p:cNvSpPr/>
          <p:nvPr/>
        </p:nvSpPr>
        <p:spPr>
          <a:xfrm>
            <a:off x="1530906" y="6083737"/>
            <a:ext cx="3412093"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Highlight Improvements</a:t>
            </a:r>
            <a:endParaRPr lang="en-US" sz="2200" dirty="0"/>
          </a:p>
        </p:txBody>
      </p:sp>
      <p:sp>
        <p:nvSpPr>
          <p:cNvPr id="15" name="Text 12"/>
          <p:cNvSpPr/>
          <p:nvPr/>
        </p:nvSpPr>
        <p:spPr>
          <a:xfrm>
            <a:off x="1530906" y="6574155"/>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Evaluate security improvements by comparing unauthorized access attempts before and after implementation.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87949"/>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Tool Setup and Project File Creation</a:t>
            </a:r>
            <a:endParaRPr lang="en-US" sz="4450" dirty="0"/>
          </a:p>
        </p:txBody>
      </p:sp>
      <p:pic>
        <p:nvPicPr>
          <p:cNvPr id="4" name="Image 1" descr="preencoded.png"/>
          <p:cNvPicPr>
            <a:picLocks noChangeAspect="1"/>
          </p:cNvPicPr>
          <p:nvPr/>
        </p:nvPicPr>
        <p:blipFill>
          <a:blip r:embed="rId4"/>
          <a:stretch>
            <a:fillRect/>
          </a:stretch>
        </p:blipFill>
        <p:spPr>
          <a:xfrm>
            <a:off x="793790" y="3485317"/>
            <a:ext cx="250627" cy="250627"/>
          </a:xfrm>
          <a:prstGeom prst="rect">
            <a:avLst/>
          </a:prstGeom>
        </p:spPr>
      </p:pic>
      <p:sp>
        <p:nvSpPr>
          <p:cNvPr id="5" name="Text 1"/>
          <p:cNvSpPr/>
          <p:nvPr/>
        </p:nvSpPr>
        <p:spPr>
          <a:xfrm>
            <a:off x="1271230" y="3445669"/>
            <a:ext cx="1814513"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Python</a:t>
            </a:r>
            <a:endParaRPr lang="en-US" sz="2200" dirty="0"/>
          </a:p>
        </p:txBody>
      </p:sp>
      <p:pic>
        <p:nvPicPr>
          <p:cNvPr id="6" name="Image 2" descr="preencoded.png"/>
          <p:cNvPicPr>
            <a:picLocks noChangeAspect="1"/>
          </p:cNvPicPr>
          <p:nvPr/>
        </p:nvPicPr>
        <p:blipFill>
          <a:blip r:embed="rId5"/>
          <a:stretch>
            <a:fillRect/>
          </a:stretch>
        </p:blipFill>
        <p:spPr>
          <a:xfrm>
            <a:off x="3425904" y="3485317"/>
            <a:ext cx="250746" cy="250746"/>
          </a:xfrm>
          <a:prstGeom prst="rect">
            <a:avLst/>
          </a:prstGeom>
        </p:spPr>
      </p:pic>
      <p:sp>
        <p:nvSpPr>
          <p:cNvPr id="7" name="Text 2"/>
          <p:cNvSpPr/>
          <p:nvPr/>
        </p:nvSpPr>
        <p:spPr>
          <a:xfrm>
            <a:off x="3903464" y="3445669"/>
            <a:ext cx="1814513"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Flask</a:t>
            </a:r>
            <a:endParaRPr lang="en-US" sz="2200" dirty="0"/>
          </a:p>
        </p:txBody>
      </p:sp>
      <p:pic>
        <p:nvPicPr>
          <p:cNvPr id="8" name="Image 3" descr="preencoded.png"/>
          <p:cNvPicPr>
            <a:picLocks noChangeAspect="1"/>
          </p:cNvPicPr>
          <p:nvPr/>
        </p:nvPicPr>
        <p:blipFill>
          <a:blip r:embed="rId6"/>
          <a:stretch>
            <a:fillRect/>
          </a:stretch>
        </p:blipFill>
        <p:spPr>
          <a:xfrm>
            <a:off x="6058138" y="3485317"/>
            <a:ext cx="250627" cy="250627"/>
          </a:xfrm>
          <a:prstGeom prst="rect">
            <a:avLst/>
          </a:prstGeom>
        </p:spPr>
      </p:pic>
      <p:sp>
        <p:nvSpPr>
          <p:cNvPr id="9" name="Text 3"/>
          <p:cNvSpPr/>
          <p:nvPr/>
        </p:nvSpPr>
        <p:spPr>
          <a:xfrm>
            <a:off x="6535579" y="3445669"/>
            <a:ext cx="1814513"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Postman</a:t>
            </a:r>
            <a:endParaRPr lang="en-US" sz="2200" dirty="0"/>
          </a:p>
        </p:txBody>
      </p:sp>
      <p:pic>
        <p:nvPicPr>
          <p:cNvPr id="10" name="Image 4" descr="preencoded.png"/>
          <p:cNvPicPr>
            <a:picLocks noChangeAspect="1"/>
          </p:cNvPicPr>
          <p:nvPr/>
        </p:nvPicPr>
        <p:blipFill>
          <a:blip r:embed="rId7"/>
          <a:stretch>
            <a:fillRect/>
          </a:stretch>
        </p:blipFill>
        <p:spPr>
          <a:xfrm>
            <a:off x="793790" y="4520089"/>
            <a:ext cx="250627" cy="250627"/>
          </a:xfrm>
          <a:prstGeom prst="rect">
            <a:avLst/>
          </a:prstGeom>
        </p:spPr>
      </p:pic>
      <p:sp>
        <p:nvSpPr>
          <p:cNvPr id="11" name="Text 4"/>
          <p:cNvSpPr/>
          <p:nvPr/>
        </p:nvSpPr>
        <p:spPr>
          <a:xfrm>
            <a:off x="1271230" y="4480441"/>
            <a:ext cx="1814513"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Text Editor</a:t>
            </a:r>
            <a:endParaRPr lang="en-US" sz="2200" dirty="0"/>
          </a:p>
        </p:txBody>
      </p:sp>
      <p:sp>
        <p:nvSpPr>
          <p:cNvPr id="12" name="Text 5"/>
          <p:cNvSpPr/>
          <p:nvPr/>
        </p:nvSpPr>
        <p:spPr>
          <a:xfrm>
            <a:off x="793790" y="5089922"/>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The project utilizes Python, Flask (a lightweight web framework), Postman (for testing), and a text editor. A new Python file, api_demo.py, is created with code to define public and secure data routes, protected by a basic hardcoded token.</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21268" y="488156"/>
            <a:ext cx="13387864" cy="7530584"/>
          </a:xfrm>
          <a:prstGeom prst="rect">
            <a:avLst/>
          </a:prstGeom>
        </p:spPr>
      </p:pic>
      <p:sp>
        <p:nvSpPr>
          <p:cNvPr id="3" name="Text 0"/>
          <p:cNvSpPr/>
          <p:nvPr/>
        </p:nvSpPr>
        <p:spPr>
          <a:xfrm>
            <a:off x="621268" y="8284964"/>
            <a:ext cx="4438174" cy="554831"/>
          </a:xfrm>
          <a:prstGeom prst="rect">
            <a:avLst/>
          </a:prstGeom>
          <a:noFill/>
          <a:ln/>
        </p:spPr>
        <p:txBody>
          <a:bodyPr wrap="none" lIns="0" tIns="0" rIns="0" bIns="0" rtlCol="0" anchor="t"/>
          <a:lstStyle/>
          <a:p>
            <a:pPr marL="0" indent="0" algn="l">
              <a:lnSpc>
                <a:spcPts val="4350"/>
              </a:lnSpc>
              <a:buNone/>
            </a:pPr>
            <a:endParaRPr lang="en-US" sz="3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21268" y="488156"/>
            <a:ext cx="13387864" cy="7530584"/>
          </a:xfrm>
          <a:prstGeom prst="rect">
            <a:avLst/>
          </a:prstGeom>
        </p:spPr>
      </p:pic>
      <p:sp>
        <p:nvSpPr>
          <p:cNvPr id="3" name="Text 0"/>
          <p:cNvSpPr/>
          <p:nvPr/>
        </p:nvSpPr>
        <p:spPr>
          <a:xfrm>
            <a:off x="621268" y="8284964"/>
            <a:ext cx="4438174" cy="554831"/>
          </a:xfrm>
          <a:prstGeom prst="rect">
            <a:avLst/>
          </a:prstGeom>
          <a:noFill/>
          <a:ln/>
        </p:spPr>
        <p:txBody>
          <a:bodyPr wrap="none" lIns="0" tIns="0" rIns="0" bIns="0" rtlCol="0" anchor="t"/>
          <a:lstStyle/>
          <a:p>
            <a:pPr marL="0" indent="0" algn="l">
              <a:lnSpc>
                <a:spcPts val="4350"/>
              </a:lnSpc>
              <a:buNone/>
            </a:pPr>
            <a:endParaRPr lang="en-US" sz="3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21268" y="488156"/>
            <a:ext cx="13387864" cy="7530584"/>
          </a:xfrm>
          <a:prstGeom prst="rect">
            <a:avLst/>
          </a:prstGeom>
        </p:spPr>
      </p:pic>
      <p:sp>
        <p:nvSpPr>
          <p:cNvPr id="3" name="Text 0"/>
          <p:cNvSpPr/>
          <p:nvPr/>
        </p:nvSpPr>
        <p:spPr>
          <a:xfrm>
            <a:off x="621268" y="8284964"/>
            <a:ext cx="4438174" cy="554831"/>
          </a:xfrm>
          <a:prstGeom prst="rect">
            <a:avLst/>
          </a:prstGeom>
          <a:noFill/>
          <a:ln/>
        </p:spPr>
        <p:txBody>
          <a:bodyPr wrap="none" lIns="0" tIns="0" rIns="0" bIns="0" rtlCol="0" anchor="t"/>
          <a:lstStyle/>
          <a:p>
            <a:pPr marL="0" indent="0" algn="l">
              <a:lnSpc>
                <a:spcPts val="4350"/>
              </a:lnSpc>
              <a:buNone/>
            </a:pPr>
            <a:endParaRPr lang="en-US" sz="3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TotalTime>
  <Words>778</Words>
  <Application>Microsoft Office PowerPoint</Application>
  <PresentationFormat>Custom</PresentationFormat>
  <Paragraphs>104</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Source Serif Pro</vt:lpstr>
      <vt:lpstr>Platypi Medium</vt:lpstr>
      <vt:lpstr>Source Serif Pro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saradareddy karumuru</cp:lastModifiedBy>
  <cp:revision>4</cp:revision>
  <dcterms:created xsi:type="dcterms:W3CDTF">2025-04-18T08:00:37Z</dcterms:created>
  <dcterms:modified xsi:type="dcterms:W3CDTF">2025-04-18T08:44:01Z</dcterms:modified>
</cp:coreProperties>
</file>